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56" r:id="rId3"/>
    <p:sldId id="257" r:id="rId4"/>
    <p:sldId id="258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496" autoAdjust="0"/>
  </p:normalViewPr>
  <p:slideViewPr>
    <p:cSldViewPr>
      <p:cViewPr varScale="1">
        <p:scale>
          <a:sx n="89" d="100"/>
          <a:sy n="89" d="100"/>
        </p:scale>
        <p:origin x="-114" y="-3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2D87E-AFBB-43C7-BEF4-071F0615750A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EE138-59A0-4923-8864-DF942326E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4" tIns="45672" rIns="91344" bIns="45672" anchor="ctr"/>
          <a:lstStyle>
            <a:extLst/>
          </a:lstStyle>
          <a:p>
            <a:pPr algn="ctr" defTabSz="91343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1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672" rIns="45672"/>
          <a:lstStyle>
            <a:lvl1pPr marL="0" marR="63940" indent="0" algn="r">
              <a:buNone/>
              <a:defRPr>
                <a:solidFill>
                  <a:schemeClr val="tx2"/>
                </a:solidFill>
              </a:defRPr>
            </a:lvl1pPr>
            <a:lvl2pPr marL="456721" indent="0" algn="ctr">
              <a:buNone/>
            </a:lvl2pPr>
            <a:lvl3pPr marL="913437" indent="0" algn="ctr">
              <a:buNone/>
            </a:lvl3pPr>
            <a:lvl4pPr marL="1370158" indent="0" algn="ctr">
              <a:buNone/>
            </a:lvl4pPr>
            <a:lvl5pPr marL="1826876" indent="0" algn="ctr">
              <a:buNone/>
            </a:lvl5pPr>
            <a:lvl6pPr marL="2283597" indent="0" algn="ctr">
              <a:buNone/>
            </a:lvl6pPr>
            <a:lvl7pPr marL="2740313" indent="0" algn="ctr">
              <a:buNone/>
            </a:lvl7pPr>
            <a:lvl8pPr marL="3197034" indent="0" algn="ctr">
              <a:buNone/>
            </a:lvl8pPr>
            <a:lvl9pPr marL="365375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3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343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343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3437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defTabSz="913437"/>
            <a:fld id="{70805B13-9DAA-4367-9B06-7D6530D7FD9C}" type="datetime1">
              <a:rPr lang="en-US" smtClean="0"/>
              <a:t>6/30/2017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defTabSz="913437"/>
            <a:endParaRPr lang="en-US">
              <a:solidFill>
                <a:srgbClr val="1D5CAB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E728BA-D847-4B24-BA3C-B3A73F81F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>
            <a:lvl1pPr>
              <a:defRPr sz="4000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5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fld id="{B951031F-8D08-47BC-8DF6-6BF8338CF9E3}" type="datetime1">
              <a:rPr lang="en-US" smtClean="0">
                <a:solidFill>
                  <a:prstClr val="black"/>
                </a:solidFill>
              </a:rPr>
              <a:t>6/30/2017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8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25" y="274646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fld id="{A04C7BF9-D118-4E53-9A67-CFE526E7300D}" type="datetime1">
              <a:rPr lang="en-US" smtClean="0">
                <a:solidFill>
                  <a:prstClr val="black"/>
                </a:solidFill>
              </a:rPr>
              <a:t>6/30/2017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3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1460015"/>
          </a:xfr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fld id="{DF62CC9E-B250-4DF0-9E42-06CC23F598B6}" type="datetime1">
              <a:rPr lang="en-US" smtClean="0">
                <a:solidFill>
                  <a:prstClr val="black"/>
                </a:solidFill>
              </a:rPr>
              <a:t>6/30/2017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 rtlCol="0">
            <a:normAutofit/>
          </a:bodyPr>
          <a:lstStyle>
            <a:lvl1pPr>
              <a:defRPr sz="3600">
                <a:solidFill>
                  <a:srgbClr val="1D5CAB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6239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344" rIns="91344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fld id="{C9153147-B3BA-47CD-86FA-57B258A90B0E}" type="datetime1">
              <a:rPr lang="en-US" smtClean="0">
                <a:solidFill>
                  <a:prstClr val="white"/>
                </a:solidFill>
              </a:rPr>
              <a:t>6/30/2017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E728BA-D847-4B24-BA3C-B3A73F81F2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anchor="ctr"/>
          <a:lstStyle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anchor="ctr"/>
          <a:lstStyle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5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4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4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fld id="{FE50864F-5A75-4F1C-B403-5050AC5E5B59}" type="datetime1">
              <a:rPr lang="en-US" smtClean="0">
                <a:solidFill>
                  <a:prstClr val="white"/>
                </a:solidFill>
              </a:rPr>
              <a:t>6/30/2017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E728BA-D847-4B24-BA3C-B3A73F81F2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042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687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2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687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144430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144430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fld id="{93A6D4F1-21D8-4BE6-9547-17634D8CD35A}" type="datetime1">
              <a:rPr lang="en-US" smtClean="0">
                <a:solidFill>
                  <a:prstClr val="black"/>
                </a:solidFill>
              </a:rPr>
              <a:t>6/30/2017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fld id="{F987E2F1-400F-4BAE-BA60-A28295A6AA94}" type="datetime1">
              <a:rPr lang="en-US" smtClean="0">
                <a:solidFill>
                  <a:prstClr val="white"/>
                </a:solidFill>
              </a:rPr>
              <a:t>6/30/2017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E728BA-D847-4B24-BA3C-B3A73F81F2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96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6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fld id="{3BC419E0-2EE8-4727-9C33-D8127105BDA8}" type="datetime1">
              <a:rPr lang="en-US" smtClean="0">
                <a:solidFill>
                  <a:prstClr val="black"/>
                </a:solidFill>
              </a:rPr>
              <a:t>6/30/2017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extLst/>
          </a:lstStyle>
          <a:p>
            <a:pPr defTabSz="913437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91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344" tIns="0" rIns="91344" anchor="t"/>
          <a:lstStyle>
            <a:lvl1pPr marL="0" marR="18267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lIns="91344" tIns="45672" rIns="91344" bIns="45672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913437"/>
            <a:fld id="{526B6E44-F5E5-4149-A434-A59D2CBED9C4}" type="datetime1">
              <a:rPr lang="en-US" smtClean="0">
                <a:solidFill>
                  <a:prstClr val="white"/>
                </a:solidFill>
              </a:rPr>
              <a:t>6/30/2017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8" y="6407950"/>
            <a:ext cx="2350681" cy="365125"/>
          </a:xfrm>
          <a:prstGeom prst="rect">
            <a:avLst/>
          </a:prstGeom>
        </p:spPr>
        <p:txBody>
          <a:bodyPr lIns="91344" tIns="45672" rIns="91344" bIns="45672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E728BA-D847-4B24-BA3C-B3A73F81F2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4" tIns="45672" rIns="91344" bIns="45672" anchor="t" compatLnSpc="1"/>
          <a:lstStyle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4" tIns="45672" rIns="91344" bIns="45672" anchor="t" compatLnSpc="1"/>
          <a:lstStyle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38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344" tIns="45672" rIns="91344" bIns="45672" anchor="ctr" compatLnSpc="1"/>
          <a:lstStyle>
            <a:extLst/>
          </a:lstStyle>
          <a:p>
            <a:pPr algn="ctr" defTabSz="913437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5" y="5787751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anchor="ctr"/>
          <a:lstStyle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anchor="ctr"/>
          <a:lstStyle>
            <a:extLst/>
          </a:lstStyle>
          <a:p>
            <a:pPr defTabSz="91343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3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4" tIns="45672" rIns="91344" bIns="45672" anchor="t" compatLnSpc="1"/>
          <a:lstStyle>
            <a:extLst/>
          </a:lstStyle>
          <a:p>
            <a:pPr defTabSz="913437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4" tIns="45672" rIns="91344" bIns="45672" anchor="t" compatLnSpc="1"/>
          <a:lstStyle>
            <a:extLst/>
          </a:lstStyle>
          <a:p>
            <a:pPr defTabSz="913437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38" y="5791254"/>
            <a:ext cx="3402315" cy="1080868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344" tIns="45672" rIns="91344" bIns="45672" anchor="ctr" compatLnSpc="1"/>
          <a:lstStyle>
            <a:extLst/>
          </a:lstStyle>
          <a:p>
            <a:pPr algn="ctr" defTabSz="913437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51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4" tIns="45672" rIns="91344" bIns="4567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42"/>
            <a:ext cx="8229600" cy="4525963"/>
          </a:xfrm>
          <a:prstGeom prst="rect">
            <a:avLst/>
          </a:prstGeom>
        </p:spPr>
        <p:txBody>
          <a:bodyPr vert="horz" lIns="91344" tIns="45672" rIns="91344" bIns="45672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70400" y="6410418"/>
            <a:ext cx="365760" cy="365125"/>
          </a:xfrm>
          <a:prstGeom prst="rect">
            <a:avLst/>
          </a:prstGeom>
        </p:spPr>
        <p:txBody>
          <a:bodyPr vert="horz" lIns="91344" tIns="45672" rIns="91344" bIns="45672" anchor="b"/>
          <a:lstStyle>
            <a:lvl1pPr algn="ct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3437"/>
            <a:fld id="{63E728BA-D847-4B24-BA3C-B3A73F81F284}" type="slidenum">
              <a:rPr lang="en-US" smtClean="0">
                <a:solidFill>
                  <a:prstClr val="black"/>
                </a:solidFill>
              </a:rPr>
              <a:pPr defTabSz="91343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15"/>
          <a:stretch/>
        </p:blipFill>
        <p:spPr>
          <a:xfrm>
            <a:off x="7620003" y="6248400"/>
            <a:ext cx="1298452" cy="4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374" indent="-25576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139" indent="-22836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631" indent="-22836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99" indent="-22836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58" indent="-22836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516" indent="-22836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6876" indent="-22836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5235" indent="-22836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3597" indent="-22836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support@slaca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153400" cy="162338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200" b="1" dirty="0">
                <a:latin typeface="HelveticaNeue LT 55 Roman"/>
                <a:ea typeface="Calibri"/>
                <a:cs typeface="Times New Roman"/>
              </a:rPr>
              <a:t>Introductory Guide to </a:t>
            </a:r>
            <a:r>
              <a:rPr lang="en-US" sz="2200" b="1" dirty="0" smtClean="0">
                <a:latin typeface="HelveticaNeue LT 55 Roman"/>
                <a:ea typeface="Calibri"/>
                <a:cs typeface="Times New Roman"/>
              </a:rPr>
              <a:t>Surplus Line Information Portal (SLIP) Enhanced</a:t>
            </a:r>
            <a:br>
              <a:rPr lang="en-US" sz="2200" b="1" dirty="0" smtClean="0">
                <a:latin typeface="HelveticaNeue LT 55 Roman"/>
                <a:ea typeface="Calibri"/>
                <a:cs typeface="Times New Roman"/>
              </a:rPr>
            </a:br>
            <a:r>
              <a:rPr lang="en-US" sz="2200" b="1" dirty="0" smtClean="0">
                <a:latin typeface="HelveticaNeue LT 55 Roman"/>
                <a:ea typeface="Calibri"/>
                <a:cs typeface="Times New Roman"/>
              </a:rPr>
              <a:t>California’s </a:t>
            </a:r>
            <a:r>
              <a:rPr lang="en-US" sz="2200" b="1" dirty="0">
                <a:latin typeface="HelveticaNeue LT 55 Roman"/>
                <a:ea typeface="Calibri"/>
                <a:cs typeface="Times New Roman"/>
              </a:rPr>
              <a:t>Electronic Filing System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/>
            </a:r>
            <a:br>
              <a:rPr lang="en-US" sz="2400" dirty="0">
                <a:latin typeface="Calibri"/>
                <a:ea typeface="Calibri"/>
                <a:cs typeface="Times New Roman"/>
              </a:rPr>
            </a:br>
            <a:r>
              <a:rPr lang="en-US" sz="2400" dirty="0">
                <a:latin typeface="HelveticaNeue LT 55 Roman"/>
                <a:ea typeface="Calibri"/>
                <a:cs typeface="Times New Roman"/>
              </a:rPr>
              <a:t> 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sz="1900" b="1" dirty="0" smtClean="0"/>
              <a:t>Tabs:</a:t>
            </a:r>
          </a:p>
          <a:p>
            <a:r>
              <a:rPr lang="en-US" sz="1800" dirty="0" smtClean="0"/>
              <a:t>Policy</a:t>
            </a:r>
          </a:p>
          <a:p>
            <a:r>
              <a:rPr lang="en-US" sz="1800" dirty="0" smtClean="0"/>
              <a:t>Tags</a:t>
            </a:r>
          </a:p>
          <a:p>
            <a:r>
              <a:rPr lang="en-US" sz="1800" dirty="0" smtClean="0"/>
              <a:t>Invoice Statements</a:t>
            </a:r>
          </a:p>
          <a:p>
            <a:r>
              <a:rPr lang="en-US" sz="1800" dirty="0" smtClean="0"/>
              <a:t>Reports</a:t>
            </a:r>
          </a:p>
          <a:p>
            <a:r>
              <a:rPr lang="en-US" sz="1800" dirty="0" smtClean="0"/>
              <a:t>Users</a:t>
            </a:r>
          </a:p>
          <a:p>
            <a:r>
              <a:rPr lang="en-US" sz="1800" dirty="0" smtClean="0"/>
              <a:t>My Account</a:t>
            </a:r>
          </a:p>
          <a:p>
            <a:endParaRPr lang="en-US" sz="1800" dirty="0" smtClean="0"/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22558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2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251192"/>
            <a:ext cx="3962400" cy="4540008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HelveticaNeue LT 55 Roman"/>
                <a:ea typeface="Calibri"/>
                <a:cs typeface="Times New Roman"/>
              </a:rPr>
              <a:t>You can also access your account by selecting the Settings tab on the homepage.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HelveticaNeue LT 55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HelveticaNeue LT 55 Roman"/>
                <a:ea typeface="Calibri"/>
                <a:cs typeface="Times New Roman"/>
              </a:rPr>
              <a:t>My User Details </a:t>
            </a:r>
            <a:r>
              <a:rPr lang="en-US" sz="2400" dirty="0">
                <a:latin typeface="HelveticaNeue LT 55 Roman"/>
                <a:ea typeface="Calibri"/>
                <a:cs typeface="Times New Roman"/>
              </a:rPr>
              <a:t>shows </a:t>
            </a:r>
            <a:r>
              <a:rPr lang="en-US" sz="2400" dirty="0" smtClean="0">
                <a:latin typeface="HelveticaNeue LT 55 Roman"/>
                <a:ea typeface="Calibri"/>
                <a:cs typeface="Times New Roman"/>
              </a:rPr>
              <a:t>the logged in user’s </a:t>
            </a:r>
            <a:r>
              <a:rPr lang="en-US" sz="2400" dirty="0">
                <a:latin typeface="HelveticaNeue LT 55 Roman"/>
                <a:ea typeface="Calibri"/>
                <a:cs typeface="Times New Roman"/>
              </a:rPr>
              <a:t>account </a:t>
            </a:r>
            <a:r>
              <a:rPr lang="en-US" sz="2400" dirty="0" smtClean="0">
                <a:latin typeface="HelveticaNeue LT 55 Roman"/>
                <a:ea typeface="Calibri"/>
                <a:cs typeface="Times New Roman"/>
              </a:rPr>
              <a:t>information.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HelveticaNeue LT 55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HelveticaNeue LT 55 Roman"/>
                <a:ea typeface="Calibri"/>
                <a:cs typeface="Times New Roman"/>
              </a:rPr>
              <a:t>The first section of My Account shows your profile and permissions set by your master user.</a:t>
            </a:r>
          </a:p>
          <a:p>
            <a:pPr marL="1918223" lvl="8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300" dirty="0" smtClean="0">
              <a:latin typeface="HelveticaNeue LT 55 Roman"/>
              <a:ea typeface="Calibri"/>
              <a:cs typeface="Times New Roman"/>
            </a:endParaRPr>
          </a:p>
          <a:p>
            <a:pPr marL="800100" lvl="2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dirty="0" smtClean="0">
                <a:latin typeface="HelveticaNeue LT 55 Roman"/>
                <a:ea typeface="Calibri"/>
                <a:cs typeface="Times New Roman"/>
              </a:rPr>
              <a:t>You can change your password from this screen.</a:t>
            </a:r>
          </a:p>
          <a:p>
            <a:pPr marL="10961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D5CAB"/>
                </a:solidFill>
              </a:rPr>
              <a:t>Settings Tab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460111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4343400" y="1676400"/>
            <a:ext cx="45719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4724400"/>
            <a:ext cx="1219200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887" y="5270331"/>
            <a:ext cx="8229600" cy="901869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</a:rPr>
              <a:t>The other sections of </a:t>
            </a:r>
            <a:r>
              <a:rPr lang="en-US" sz="1800" dirty="0" smtClean="0">
                <a:solidFill>
                  <a:prstClr val="black"/>
                </a:solidFill>
              </a:rPr>
              <a:t>Settings show </a:t>
            </a:r>
            <a:r>
              <a:rPr lang="en-US" sz="1800" dirty="0">
                <a:solidFill>
                  <a:prstClr val="black"/>
                </a:solidFill>
              </a:rPr>
              <a:t>the </a:t>
            </a:r>
            <a:r>
              <a:rPr lang="en-US" sz="1800" dirty="0" smtClean="0">
                <a:solidFill>
                  <a:prstClr val="black"/>
                </a:solidFill>
              </a:rPr>
              <a:t>associated brokers</a:t>
            </a:r>
            <a:r>
              <a:rPr lang="en-US" sz="1800" dirty="0">
                <a:solidFill>
                  <a:prstClr val="black"/>
                </a:solidFill>
              </a:rPr>
              <a:t>, insurers and </a:t>
            </a:r>
            <a:r>
              <a:rPr lang="en-US" sz="1800" dirty="0" err="1">
                <a:solidFill>
                  <a:prstClr val="black"/>
                </a:solidFill>
              </a:rPr>
              <a:t>transactors</a:t>
            </a:r>
            <a:r>
              <a:rPr lang="en-US" sz="1800" dirty="0">
                <a:solidFill>
                  <a:prstClr val="black"/>
                </a:solidFill>
              </a:rPr>
              <a:t>, and type of email notifications set by your master user </a:t>
            </a:r>
            <a:r>
              <a:rPr lang="en-US" sz="1800" dirty="0" smtClean="0">
                <a:solidFill>
                  <a:prstClr val="black"/>
                </a:solidFill>
              </a:rPr>
              <a:t>for </a:t>
            </a:r>
            <a:r>
              <a:rPr lang="en-US" sz="1800" dirty="0">
                <a:solidFill>
                  <a:prstClr val="black"/>
                </a:solidFill>
              </a:rPr>
              <a:t>your </a:t>
            </a:r>
            <a:r>
              <a:rPr lang="en-US" sz="1800" dirty="0" smtClean="0">
                <a:solidFill>
                  <a:prstClr val="black"/>
                </a:solidFill>
              </a:rPr>
              <a:t>profile.</a:t>
            </a: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1D5CAB"/>
                </a:solidFill>
              </a:rPr>
              <a:t>SettingsTab</a:t>
            </a:r>
            <a:r>
              <a:rPr lang="en-US" sz="3200" dirty="0" smtClean="0">
                <a:solidFill>
                  <a:srgbClr val="1D5CAB"/>
                </a:solidFill>
              </a:rPr>
              <a:t>-continued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9200"/>
            <a:ext cx="4688006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97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143001"/>
            <a:ext cx="3657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Under the Users tab, the master user of the brokerage is identified on the Users list.</a:t>
            </a:r>
          </a:p>
          <a:p>
            <a:endParaRPr lang="en-US" sz="2000" dirty="0"/>
          </a:p>
          <a:p>
            <a:r>
              <a:rPr lang="en-US" sz="2000" dirty="0" smtClean="0"/>
              <a:t>The master user must contact </a:t>
            </a:r>
            <a:r>
              <a:rPr lang="en-US" sz="2000" dirty="0" smtClean="0">
                <a:hlinkClick r:id="rId2"/>
              </a:rPr>
              <a:t>support@slacal.org</a:t>
            </a:r>
            <a:r>
              <a:rPr lang="en-US" sz="2000" dirty="0" smtClean="0"/>
              <a:t> to set up his/her profile.</a:t>
            </a:r>
          </a:p>
          <a:p>
            <a:endParaRPr lang="en-US" sz="2000" dirty="0"/>
          </a:p>
          <a:p>
            <a:r>
              <a:rPr lang="en-US" sz="2000" dirty="0" smtClean="0"/>
              <a:t>The master user is responsible for setting up the profiles and permissions of the other users in his/her brokerage.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Master User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6106"/>
            <a:ext cx="4670425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352800" y="2997900"/>
            <a:ext cx="685800" cy="228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4514845"/>
          </a:xfrm>
        </p:spPr>
        <p:txBody>
          <a:bodyPr/>
          <a:lstStyle/>
          <a:p>
            <a:r>
              <a:rPr lang="en-US" dirty="0" smtClean="0"/>
              <a:t>Tabs:……………………………………………….</a:t>
            </a:r>
            <a:r>
              <a:rPr lang="en-US" dirty="0" smtClean="0">
                <a:hlinkClick r:id="rId2" action="ppaction://hlinksldjump"/>
              </a:rPr>
              <a:t>3</a:t>
            </a:r>
            <a:endParaRPr lang="en-US" dirty="0" smtClean="0"/>
          </a:p>
          <a:p>
            <a:pPr lvl="1"/>
            <a:r>
              <a:rPr lang="en-US" dirty="0" smtClean="0"/>
              <a:t>Policy Search…………………………………………….</a:t>
            </a:r>
            <a:r>
              <a:rPr lang="en-US" dirty="0" smtClean="0">
                <a:hlinkClick r:id="rId3" action="ppaction://hlinksldjump"/>
              </a:rPr>
              <a:t>4</a:t>
            </a:r>
            <a:endParaRPr lang="en-US" dirty="0" smtClean="0"/>
          </a:p>
          <a:p>
            <a:pPr lvl="1"/>
            <a:r>
              <a:rPr lang="en-US" dirty="0" smtClean="0"/>
              <a:t>Tags Search…………………………………………. ….</a:t>
            </a:r>
            <a:r>
              <a:rPr lang="en-US" dirty="0" smtClean="0">
                <a:hlinkClick r:id="rId4" action="ppaction://hlinksldjump"/>
              </a:rPr>
              <a:t>5</a:t>
            </a:r>
            <a:endParaRPr lang="en-US" dirty="0" smtClean="0"/>
          </a:p>
          <a:p>
            <a:pPr lvl="1"/>
            <a:r>
              <a:rPr lang="en-US" dirty="0" smtClean="0"/>
              <a:t>Account…………...………………………………………</a:t>
            </a:r>
            <a:r>
              <a:rPr lang="en-US" dirty="0" smtClean="0">
                <a:hlinkClick r:id="rId5" action="ppaction://hlinksldjump"/>
              </a:rPr>
              <a:t>6</a:t>
            </a:r>
            <a:endParaRPr lang="en-US" dirty="0" smtClean="0"/>
          </a:p>
          <a:p>
            <a:pPr lvl="1"/>
            <a:r>
              <a:rPr lang="en-US" dirty="0" smtClean="0"/>
              <a:t>Reports……………………………………………………</a:t>
            </a:r>
            <a:r>
              <a:rPr lang="en-US" dirty="0" smtClean="0">
                <a:hlinkClick r:id="rId6" action="ppaction://hlinksldjump"/>
              </a:rPr>
              <a:t>7</a:t>
            </a:r>
            <a:endParaRPr lang="en-US" dirty="0" smtClean="0"/>
          </a:p>
          <a:p>
            <a:pPr lvl="1"/>
            <a:r>
              <a:rPr lang="en-US" dirty="0" smtClean="0"/>
              <a:t>Report Criteria……………………………………………</a:t>
            </a:r>
            <a:r>
              <a:rPr lang="en-US" dirty="0" smtClean="0">
                <a:hlinkClick r:id="rId7" action="ppaction://hlinksldjump"/>
              </a:rPr>
              <a:t>8</a:t>
            </a:r>
            <a:endParaRPr lang="en-US" dirty="0"/>
          </a:p>
          <a:p>
            <a:pPr lvl="1"/>
            <a:r>
              <a:rPr lang="en-US" dirty="0" smtClean="0"/>
              <a:t>Users …..…….…………………………………………...</a:t>
            </a:r>
            <a:r>
              <a:rPr lang="en-US" dirty="0" smtClean="0">
                <a:hlinkClick r:id="rId8" action="ppaction://hlinksldjump"/>
              </a:rPr>
              <a:t>9</a:t>
            </a:r>
            <a:endParaRPr lang="en-US" dirty="0" smtClean="0"/>
          </a:p>
          <a:p>
            <a:pPr lvl="1"/>
            <a:r>
              <a:rPr lang="en-US" dirty="0" smtClean="0"/>
              <a:t>Settings ….……………………………………………</a:t>
            </a:r>
            <a:r>
              <a:rPr lang="en-US" dirty="0" smtClean="0">
                <a:hlinkClick r:id="rId9" action="ppaction://hlinksldjump"/>
              </a:rPr>
              <a:t>10</a:t>
            </a:r>
            <a:r>
              <a:rPr lang="en-US" dirty="0" smtClean="0"/>
              <a:t> -11</a:t>
            </a:r>
          </a:p>
          <a:p>
            <a:pPr lvl="1"/>
            <a:r>
              <a:rPr lang="en-US" dirty="0" smtClean="0"/>
              <a:t>Role of Master User……………………………………</a:t>
            </a:r>
            <a:r>
              <a:rPr lang="en-US" dirty="0" smtClean="0">
                <a:hlinkClick r:id="rId10" action="ppaction://hlinksldjump"/>
              </a:rPr>
              <a:t>12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9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Tabs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4920329" y="1143000"/>
            <a:ext cx="3886200" cy="4876801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There are two search options for transactions and tags on the homepage:</a:t>
            </a:r>
          </a:p>
          <a:p>
            <a:pPr marL="735679" lvl="1" indent="-342900">
              <a:buFont typeface="+mj-lt"/>
              <a:buAutoNum type="arabicPeriod"/>
            </a:pPr>
            <a:r>
              <a:rPr lang="en-US" sz="1600" dirty="0" smtClean="0"/>
              <a:t>Tabs</a:t>
            </a:r>
          </a:p>
          <a:p>
            <a:pPr marL="735679" lvl="1" indent="-342900">
              <a:buFont typeface="+mj-lt"/>
              <a:buAutoNum type="arabicPeriod"/>
            </a:pPr>
            <a:r>
              <a:rPr lang="en-US" sz="1600" dirty="0" smtClean="0"/>
              <a:t>Hyperlinks on the Quick Info table</a:t>
            </a:r>
            <a:endParaRPr lang="en-US" sz="2000" dirty="0" smtClean="0"/>
          </a:p>
          <a:p>
            <a:pPr lvl="0">
              <a:buClr>
                <a:srgbClr val="1D5CAB"/>
              </a:buClr>
            </a:pPr>
            <a:r>
              <a:rPr lang="en-US" sz="2000" dirty="0">
                <a:solidFill>
                  <a:prstClr val="black"/>
                </a:solidFill>
              </a:rPr>
              <a:t>Both search options take you to s</a:t>
            </a:r>
            <a:r>
              <a:rPr lang="en-US" sz="2000" dirty="0" smtClean="0">
                <a:solidFill>
                  <a:prstClr val="black"/>
                </a:solidFill>
              </a:rPr>
              <a:t>earch screens.</a:t>
            </a:r>
          </a:p>
          <a:p>
            <a:pPr lvl="0">
              <a:buClr>
                <a:srgbClr val="1D5CAB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The Submissions tab navigates to the transactions submitted to the SLA.</a:t>
            </a:r>
          </a:p>
          <a:p>
            <a:pPr lvl="0">
              <a:buClr>
                <a:srgbClr val="1D5CAB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The Account tab displays the invoices.</a:t>
            </a:r>
          </a:p>
          <a:p>
            <a:pPr lvl="0">
              <a:buClr>
                <a:srgbClr val="1D5CAB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The User tab lists the users in your brokerage, including the master user. </a:t>
            </a:r>
          </a:p>
          <a:p>
            <a:pPr marL="109612" lvl="0" indent="0">
              <a:buClr>
                <a:srgbClr val="1D5CAB"/>
              </a:buClr>
              <a:buNone/>
            </a:pPr>
            <a:endParaRPr lang="en-US" sz="2000" dirty="0"/>
          </a:p>
          <a:p>
            <a:pPr marL="109612" indent="0"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3505200" cy="2971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0" y="1524000"/>
            <a:ext cx="4576569" cy="305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04800" y="2057400"/>
            <a:ext cx="30480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0" y="3050381"/>
            <a:ext cx="348329" cy="129301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057400"/>
            <a:ext cx="22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1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700" y="3058800"/>
            <a:ext cx="22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2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143000" y="1828800"/>
            <a:ext cx="76200" cy="2286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676400" y="1828800"/>
            <a:ext cx="45719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632044" y="1828800"/>
            <a:ext cx="55578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Policy Search Tab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3000" y="1427873"/>
            <a:ext cx="3810000" cy="485658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HelveticaNeue LT 55 Roman"/>
                <a:ea typeface="Calibri"/>
                <a:cs typeface="Times New Roman"/>
              </a:rPr>
              <a:t>Search </a:t>
            </a:r>
            <a:r>
              <a:rPr lang="en-US" sz="2000" dirty="0">
                <a:latin typeface="HelveticaNeue LT 55 Roman"/>
                <a:ea typeface="Calibri"/>
                <a:cs typeface="Times New Roman"/>
              </a:rPr>
              <a:t>for any policy that was processed by the </a:t>
            </a:r>
            <a:r>
              <a:rPr lang="en-US" sz="2000" dirty="0" smtClean="0">
                <a:latin typeface="HelveticaNeue LT 55 Roman"/>
                <a:ea typeface="Calibri"/>
                <a:cs typeface="Times New Roman"/>
              </a:rPr>
              <a:t>SLA  whether it was submitted through SLIP, email or paper.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HelveticaNeue LT 55 Roman"/>
                <a:ea typeface="Calibri"/>
                <a:cs typeface="Times New Roman"/>
              </a:rPr>
              <a:t>There are a variety of search options available.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HelveticaNeue LT 55 Roman"/>
                <a:ea typeface="Calibri"/>
                <a:cs typeface="Times New Roman"/>
              </a:rPr>
              <a:t>The                                    tab limits the search to only those policies submitted by the logged in user.</a:t>
            </a:r>
          </a:p>
          <a:p>
            <a:pPr marL="109612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latin typeface="HelveticaNeue LT 55 Roman"/>
              <a:ea typeface="Calibri"/>
              <a:cs typeface="Times New Roman"/>
            </a:endParaRPr>
          </a:p>
          <a:p>
            <a:pPr marL="109612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latin typeface="HelveticaNeue LT 55 Roman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011" y="1093173"/>
            <a:ext cx="2082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649" y="3625334"/>
            <a:ext cx="1905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399" y="3856166"/>
            <a:ext cx="2819401" cy="3879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My </a:t>
            </a:r>
            <a:r>
              <a:rPr lang="en-US" sz="1400" dirty="0" err="1">
                <a:solidFill>
                  <a:prstClr val="white"/>
                </a:solidFill>
              </a:rPr>
              <a:t>Unsubmitted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smtClean="0">
                <a:solidFill>
                  <a:prstClr val="white"/>
                </a:solidFill>
              </a:rPr>
              <a:t>Transactions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524000"/>
            <a:ext cx="4648993" cy="304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0172"/>
            <a:ext cx="4801393" cy="3308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1436149" y="2362200"/>
            <a:ext cx="45719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Tags Search Tab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00600" y="1206832"/>
            <a:ext cx="4038600" cy="4812968"/>
          </a:xfrm>
        </p:spPr>
        <p:txBody>
          <a:bodyPr>
            <a:normAutofit fontScale="4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200" dirty="0" smtClean="0">
                <a:latin typeface="HelveticaNeue LT 55 Roman"/>
                <a:ea typeface="Calibri"/>
                <a:cs typeface="Times New Roman"/>
              </a:rPr>
              <a:t>There are three tabs representing different tag categories: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HelveticaNeue LT 55 Roman"/>
              <a:ea typeface="Calibri"/>
              <a:cs typeface="Times New Roman"/>
            </a:endParaRP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>
                <a:latin typeface="HelveticaNeue LT 55 Roman"/>
                <a:ea typeface="Calibri"/>
                <a:cs typeface="Times New Roman"/>
              </a:rPr>
              <a:t>Under the Tag Search tab, enter </a:t>
            </a:r>
            <a:r>
              <a:rPr lang="en-US" sz="3400" dirty="0">
                <a:latin typeface="HelveticaNeue LT 55 Roman"/>
                <a:ea typeface="Calibri"/>
                <a:cs typeface="Times New Roman"/>
              </a:rPr>
              <a:t>one or more criteria in the fields</a:t>
            </a:r>
            <a:r>
              <a:rPr lang="en-US" sz="3400" dirty="0" smtClean="0">
                <a:latin typeface="HelveticaNeue LT 55 Roman"/>
                <a:ea typeface="Calibri"/>
                <a:cs typeface="Times New Roman"/>
              </a:rPr>
              <a:t>.</a:t>
            </a:r>
          </a:p>
          <a:p>
            <a:pPr marL="571500" lvl="1" indent="-514350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HelveticaNeue LT 55 Roman"/>
              <a:ea typeface="Calibri"/>
              <a:cs typeface="Times New Roman"/>
            </a:endParaRPr>
          </a:p>
          <a:p>
            <a:pPr marL="571500" lvl="1" indent="-514350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latin typeface="HelveticaNeue LT 55 Roman"/>
                <a:ea typeface="Calibri"/>
                <a:cs typeface="Times New Roman"/>
              </a:rPr>
              <a:t>The </a:t>
            </a:r>
            <a:r>
              <a:rPr lang="en-US" dirty="0">
                <a:solidFill>
                  <a:prstClr val="black"/>
                </a:solidFill>
                <a:latin typeface="HelveticaNeue LT 55 Roman"/>
                <a:ea typeface="Calibri"/>
                <a:cs typeface="Times New Roman"/>
              </a:rPr>
              <a:t>drop-down menu for Tag Status allows you to view a list of </a:t>
            </a:r>
            <a:r>
              <a:rPr lang="en-US" dirty="0" smtClean="0">
                <a:solidFill>
                  <a:prstClr val="black"/>
                </a:solidFill>
                <a:latin typeface="HelveticaNeue LT 55 Roman"/>
                <a:ea typeface="Calibri"/>
                <a:cs typeface="Times New Roman"/>
              </a:rPr>
              <a:t>tags</a:t>
            </a:r>
            <a:r>
              <a:rPr lang="en-US" dirty="0" smtClean="0">
                <a:solidFill>
                  <a:prstClr val="black"/>
                </a:solidFill>
                <a:latin typeface="HelveticaNeue LT 55 Roman"/>
                <a:ea typeface="Calibri"/>
                <a:cs typeface="Times New Roman"/>
              </a:rPr>
              <a:t> by status</a:t>
            </a:r>
            <a:r>
              <a:rPr lang="en-US" dirty="0" smtClean="0">
                <a:solidFill>
                  <a:prstClr val="black"/>
                </a:solidFill>
                <a:latin typeface="HelveticaNeue LT 55 Roman"/>
                <a:ea typeface="Calibri"/>
                <a:cs typeface="Times New Roman"/>
              </a:rPr>
              <a:t> (open</a:t>
            </a:r>
            <a:r>
              <a:rPr lang="en-US" dirty="0" smtClean="0">
                <a:solidFill>
                  <a:prstClr val="black"/>
                </a:solidFill>
                <a:latin typeface="HelveticaNeue LT 55 Roman"/>
                <a:ea typeface="Calibri"/>
                <a:cs typeface="Times New Roman"/>
              </a:rPr>
              <a:t>, response submitted to SLA, closed, or referred </a:t>
            </a:r>
            <a:r>
              <a:rPr lang="en-US" dirty="0">
                <a:solidFill>
                  <a:prstClr val="black"/>
                </a:solidFill>
                <a:latin typeface="HelveticaNeue LT 55 Roman"/>
                <a:ea typeface="Calibri"/>
                <a:cs typeface="Times New Roman"/>
              </a:rPr>
              <a:t>to </a:t>
            </a:r>
            <a:r>
              <a:rPr lang="en-US" dirty="0" smtClean="0">
                <a:solidFill>
                  <a:prstClr val="black"/>
                </a:solidFill>
                <a:latin typeface="HelveticaNeue LT 55 Roman"/>
                <a:ea typeface="Calibri"/>
                <a:cs typeface="Times New Roman"/>
              </a:rPr>
              <a:t>CDI).</a:t>
            </a:r>
            <a:endParaRPr lang="en-US" dirty="0" smtClean="0">
              <a:solidFill>
                <a:prstClr val="black"/>
              </a:solidFill>
              <a:latin typeface="HelveticaNeue LT 55 Roman"/>
              <a:ea typeface="Calibri"/>
              <a:cs typeface="Times New Roman"/>
            </a:endParaRPr>
          </a:p>
          <a:p>
            <a:pPr marL="5715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HelveticaNeue LT 55 Roman"/>
              <a:ea typeface="Calibri"/>
              <a:cs typeface="Times New Roman"/>
            </a:endParaRPr>
          </a:p>
          <a:p>
            <a:pPr marL="1714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>
                <a:latin typeface="HelveticaNeue LT 55 Roman"/>
                <a:ea typeface="Calibri"/>
                <a:cs typeface="Times New Roman"/>
              </a:rPr>
              <a:t>Under the My Open Tags tab, a list of open tags for the logged in user displays.</a:t>
            </a:r>
          </a:p>
          <a:p>
            <a:pPr marL="1714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400" dirty="0" smtClean="0">
              <a:latin typeface="HelveticaNeue LT 55 Roman"/>
              <a:ea typeface="Calibri"/>
              <a:cs typeface="Times New Roman"/>
            </a:endParaRPr>
          </a:p>
          <a:p>
            <a:pPr marL="1714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>
                <a:latin typeface="HelveticaNeue LT 55 Roman"/>
                <a:ea typeface="Calibri"/>
                <a:cs typeface="Times New Roman"/>
              </a:rPr>
              <a:t>Under the Informational Tags tab, a list of informational tags displays.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HelveticaNeue LT 55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600" dirty="0" smtClean="0">
              <a:latin typeface="HelveticaNeue LT 55 Roman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3073661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267199" cy="3226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9" y="4876800"/>
            <a:ext cx="4232400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1000" y="2438400"/>
            <a:ext cx="21336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Account Tab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29200" y="1143001"/>
            <a:ext cx="3886200" cy="4648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1D5CAB"/>
              </a:buClr>
            </a:pPr>
            <a:r>
              <a:rPr lang="en-US" sz="1900" dirty="0">
                <a:solidFill>
                  <a:prstClr val="black"/>
                </a:solidFill>
                <a:ea typeface="Calibri"/>
                <a:cs typeface="Times New Roman"/>
              </a:rPr>
              <a:t>Selecting the Account tab allows you to search for your account statements, review your broker account balance, and pay your stamping fee through SLIP.</a:t>
            </a:r>
          </a:p>
          <a:p>
            <a:pPr marL="109612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0" y="3174138"/>
            <a:ext cx="3886200" cy="28456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Users can choose payment by credit card or e-check/ACH.  Fields are enabled depending on your selection.</a:t>
            </a:r>
          </a:p>
          <a:p>
            <a:endParaRPr lang="en-US" sz="2000" dirty="0"/>
          </a:p>
          <a:p>
            <a:r>
              <a:rPr lang="en-US" sz="2000" dirty="0" smtClean="0"/>
              <a:t>You can also select </a:t>
            </a:r>
            <a:r>
              <a:rPr lang="en-US" sz="2000" dirty="0" err="1" smtClean="0"/>
              <a:t>autopay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Payment is credited to oldest outstanding balance.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1"/>
            <a:ext cx="3162300" cy="1951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1828800" y="1295400"/>
            <a:ext cx="45719" cy="1905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0" y="3174138"/>
            <a:ext cx="3182700" cy="30936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2000" y="4720987"/>
            <a:ext cx="1524000" cy="23201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46441"/>
            <a:ext cx="8229600" cy="1460015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1D5CAB"/>
              </a:buClr>
            </a:pP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Select a report from under the Reports heading.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1D5CAB"/>
              </a:buClr>
            </a:pP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Each </a:t>
            </a:r>
            <a:r>
              <a:rPr lang="en-US" sz="1800" dirty="0">
                <a:solidFill>
                  <a:prstClr val="black"/>
                </a:solidFill>
                <a:ea typeface="Calibri"/>
                <a:cs typeface="Times New Roman"/>
              </a:rPr>
              <a:t>report </a:t>
            </a: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has specific criteria the user must identify.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1D5CAB"/>
              </a:buClr>
            </a:pPr>
            <a:r>
              <a:rPr lang="en-US" sz="1800" dirty="0">
                <a:solidFill>
                  <a:prstClr val="black"/>
                </a:solidFill>
                <a:ea typeface="Calibri"/>
                <a:cs typeface="Times New Roman"/>
              </a:rPr>
              <a:t>Choose from the report format of </a:t>
            </a: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PDF, </a:t>
            </a:r>
            <a:r>
              <a:rPr lang="en-US" sz="1800" dirty="0">
                <a:solidFill>
                  <a:prstClr val="black"/>
                </a:solidFill>
                <a:ea typeface="Calibri"/>
                <a:cs typeface="Times New Roman"/>
              </a:rPr>
              <a:t>Excel, </a:t>
            </a: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or Word.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D5CAB"/>
                </a:solidFill>
              </a:rPr>
              <a:t>Reports Tab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69425"/>
            <a:ext cx="6167437" cy="3130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3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1600" y="1200155"/>
            <a:ext cx="3505200" cy="5353045"/>
          </a:xfrm>
          <a:ln w="6350">
            <a:noFill/>
          </a:ln>
        </p:spPr>
        <p:txBody>
          <a:bodyPr/>
          <a:lstStyle/>
          <a:p>
            <a:pPr lvl="0">
              <a:buClr>
                <a:srgbClr val="1D5CAB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For the Broker Statement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you 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Times New Roman"/>
              </a:rPr>
              <a:t>must select: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09612" lvl="0" indent="0">
              <a:lnSpc>
                <a:spcPct val="115000"/>
              </a:lnSpc>
              <a:spcBef>
                <a:spcPts val="0"/>
              </a:spcBef>
              <a:buClr>
                <a:srgbClr val="1D5CAB"/>
              </a:buClr>
              <a:buNone/>
            </a:pP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909712" lvl="1" indent="-342900">
              <a:lnSpc>
                <a:spcPct val="115000"/>
              </a:lnSpc>
              <a:spcBef>
                <a:spcPts val="0"/>
              </a:spcBef>
              <a:buClr>
                <a:srgbClr val="1D5CAB"/>
              </a:buClr>
              <a:buSzPct val="68000"/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Broker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909712" lvl="1" indent="-342900">
              <a:lnSpc>
                <a:spcPct val="115000"/>
              </a:lnSpc>
              <a:spcBef>
                <a:spcPts val="0"/>
              </a:spcBef>
              <a:buClr>
                <a:srgbClr val="1D5CAB"/>
              </a:buClr>
              <a:buSzPct val="68000"/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Statement month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909712" lvl="1" indent="-342900">
              <a:lnSpc>
                <a:spcPct val="115000"/>
              </a:lnSpc>
              <a:spcBef>
                <a:spcPts val="0"/>
              </a:spcBef>
              <a:buClr>
                <a:srgbClr val="1D5CAB"/>
              </a:buClr>
              <a:buSzPct val="68000"/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Statement year</a:t>
            </a:r>
          </a:p>
          <a:p>
            <a:pPr marL="566812" lvl="1" indent="0">
              <a:lnSpc>
                <a:spcPct val="115000"/>
              </a:lnSpc>
              <a:spcBef>
                <a:spcPts val="0"/>
              </a:spcBef>
              <a:buClr>
                <a:srgbClr val="1D5CAB"/>
              </a:buClr>
              <a:buSzPct val="68000"/>
              <a:buNone/>
            </a:pP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US" sz="2000" dirty="0" smtClean="0"/>
              <a:t>Select format</a:t>
            </a:r>
          </a:p>
          <a:p>
            <a:endParaRPr lang="en-US" sz="2000" dirty="0"/>
          </a:p>
          <a:p>
            <a:r>
              <a:rPr lang="en-US" sz="2000" dirty="0" smtClean="0"/>
              <a:t>Click the Generate Report button.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Report Criteria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219200"/>
            <a:ext cx="4716093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28600" y="2743200"/>
            <a:ext cx="22383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81200" y="2819400"/>
            <a:ext cx="2514600" cy="685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876799" y="4114800"/>
            <a:ext cx="291731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1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206985"/>
            <a:ext cx="3886200" cy="504141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HelveticaNeue LT 55 Roman"/>
                <a:ea typeface="Calibri"/>
                <a:cs typeface="Times New Roman"/>
              </a:rPr>
              <a:t>The Users screen </a:t>
            </a:r>
            <a:r>
              <a:rPr lang="en-US" sz="2000" dirty="0" smtClean="0">
                <a:latin typeface="HelveticaNeue LT 55 Roman"/>
                <a:ea typeface="Calibri"/>
                <a:cs typeface="Times New Roman"/>
              </a:rPr>
              <a:t>lists </a:t>
            </a:r>
            <a:r>
              <a:rPr lang="en-US" sz="2000" dirty="0">
                <a:latin typeface="HelveticaNeue LT 55 Roman"/>
                <a:ea typeface="Calibri"/>
                <a:cs typeface="Times New Roman"/>
              </a:rPr>
              <a:t>all the names of the users for </a:t>
            </a:r>
            <a:r>
              <a:rPr lang="en-US" sz="2000" dirty="0" smtClean="0">
                <a:latin typeface="HelveticaNeue LT 55 Roman"/>
                <a:ea typeface="Calibri"/>
                <a:cs typeface="Times New Roman"/>
              </a:rPr>
              <a:t>a </a:t>
            </a:r>
            <a:r>
              <a:rPr lang="en-US" sz="2000" dirty="0">
                <a:latin typeface="HelveticaNeue LT 55 Roman"/>
                <a:ea typeface="Calibri"/>
                <a:cs typeface="Times New Roman"/>
              </a:rPr>
              <a:t>brokerage. </a:t>
            </a:r>
          </a:p>
          <a:p>
            <a:pPr marL="109612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 smtClean="0">
              <a:latin typeface="HelveticaNeue LT 55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dirty="0" smtClean="0">
                <a:latin typeface="HelveticaNeue LT 55 Roman"/>
                <a:ea typeface="Calibri"/>
                <a:cs typeface="Times New Roman"/>
              </a:rPr>
              <a:t>Edit </a:t>
            </a:r>
            <a:r>
              <a:rPr lang="en-US" sz="2000" dirty="0">
                <a:latin typeface="HelveticaNeue LT 55 Roman"/>
                <a:ea typeface="Calibri"/>
                <a:cs typeface="Times New Roman"/>
              </a:rPr>
              <a:t>your account </a:t>
            </a:r>
            <a:r>
              <a:rPr lang="en-US" sz="2000" dirty="0" smtClean="0">
                <a:latin typeface="HelveticaNeue LT 55 Roman"/>
                <a:ea typeface="Calibri"/>
                <a:cs typeface="Times New Roman"/>
              </a:rPr>
              <a:t>information by clicking </a:t>
            </a:r>
            <a:r>
              <a:rPr lang="en-US" sz="2000" dirty="0">
                <a:latin typeface="HelveticaNeue LT 55 Roman"/>
                <a:ea typeface="Calibri"/>
                <a:cs typeface="Times New Roman"/>
              </a:rPr>
              <a:t>on the Edit My </a:t>
            </a:r>
            <a:r>
              <a:rPr lang="en-US" sz="2000" dirty="0" smtClean="0">
                <a:latin typeface="HelveticaNeue LT 55 Roman"/>
                <a:ea typeface="Calibri"/>
                <a:cs typeface="Times New Roman"/>
              </a:rPr>
              <a:t>Settings button or clicking on the User ID hyperlink. </a:t>
            </a: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D5CAB"/>
                </a:solidFill>
              </a:rPr>
              <a:t>Users Tab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28BA-D847-4B24-BA3C-B3A73F81F28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0200"/>
            <a:ext cx="4648199" cy="2071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6200" y="3048000"/>
            <a:ext cx="228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2286000"/>
            <a:ext cx="914400" cy="228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D5CAB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Echoes Sans"/>
        <a:ea typeface=""/>
        <a:cs typeface=""/>
      </a:majorFont>
      <a:minorFont>
        <a:latin typeface="HelveticaNeue LT 55 Roman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573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Introductory Guide to Surplus Line Information Portal (SLIP) Enhanced California’s Electronic Filing System  </vt:lpstr>
      <vt:lpstr>Table of Contents</vt:lpstr>
      <vt:lpstr>Tabs</vt:lpstr>
      <vt:lpstr>Policy Search Tab</vt:lpstr>
      <vt:lpstr>Tags Search Tab</vt:lpstr>
      <vt:lpstr>Account Tab</vt:lpstr>
      <vt:lpstr>Reports Tab</vt:lpstr>
      <vt:lpstr>Report Criteria</vt:lpstr>
      <vt:lpstr>Users Tab</vt:lpstr>
      <vt:lpstr>Settings Tab</vt:lpstr>
      <vt:lpstr>SettingsTab-continued</vt:lpstr>
      <vt:lpstr>Role of Master User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Guide to Surplus Line Information Portal 2.0 (SLIP) California’s Electronic Filing System</dc:title>
  <dc:creator>Pat McAuley</dc:creator>
  <cp:lastModifiedBy>Jeffrey Gingras</cp:lastModifiedBy>
  <cp:revision>32</cp:revision>
  <cp:lastPrinted>2015-05-19T15:02:13Z</cp:lastPrinted>
  <dcterms:created xsi:type="dcterms:W3CDTF">2015-05-19T14:53:46Z</dcterms:created>
  <dcterms:modified xsi:type="dcterms:W3CDTF">2017-06-30T18:17:25Z</dcterms:modified>
</cp:coreProperties>
</file>