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69" r:id="rId2"/>
    <p:sldId id="256" r:id="rId3"/>
    <p:sldId id="257" r:id="rId4"/>
    <p:sldId id="258" r:id="rId5"/>
    <p:sldId id="259" r:id="rId6"/>
    <p:sldId id="260" r:id="rId7"/>
    <p:sldId id="262" r:id="rId8"/>
    <p:sldId id="263" r:id="rId9"/>
    <p:sldId id="264" r:id="rId10"/>
    <p:sldId id="265" r:id="rId11"/>
    <p:sldId id="266" r:id="rId12"/>
    <p:sldId id="270" r:id="rId13"/>
    <p:sldId id="267" r:id="rId14"/>
    <p:sldId id="268"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8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3D4D7E-3D31-487F-8FAF-D157009FBBA9}" type="datetimeFigureOut">
              <a:rPr lang="en-US" smtClean="0"/>
              <a:t>7/6/2017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39FF-C38B-4300-9ADA-B8D323FE86BA}" type="slidenum">
              <a:rPr lang="en-US" smtClean="0"/>
              <a:t>‹#›</a:t>
            </a:fld>
            <a:endParaRPr lang="en-US"/>
          </a:p>
        </p:txBody>
      </p:sp>
    </p:spTree>
    <p:extLst>
      <p:ext uri="{BB962C8B-B14F-4D97-AF65-F5344CB8AC3E}">
        <p14:creationId xmlns:p14="http://schemas.microsoft.com/office/powerpoint/2010/main" val="312551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344" tIns="45672" rIns="91344" bIns="45672" anchor="ctr"/>
          <a:lstStyle>
            <a:extLst/>
          </a:lstStyle>
          <a:p>
            <a:pPr algn="ctr" defTabSz="913437"/>
            <a:endParaRPr lang="en-US">
              <a:solidFill>
                <a:prstClr val="white"/>
              </a:solidFill>
            </a:endParaRPr>
          </a:p>
        </p:txBody>
      </p:sp>
      <p:sp>
        <p:nvSpPr>
          <p:cNvPr id="9" name="Title 8"/>
          <p:cNvSpPr>
            <a:spLocks noGrp="1"/>
          </p:cNvSpPr>
          <p:nvPr>
            <p:ph type="ctrTitle"/>
          </p:nvPr>
        </p:nvSpPr>
        <p:spPr>
          <a:xfrm>
            <a:off x="685800" y="175261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672" rIns="45672"/>
          <a:lstStyle>
            <a:lvl1pPr marL="0" marR="63940" indent="0" algn="r">
              <a:buNone/>
              <a:defRPr>
                <a:solidFill>
                  <a:schemeClr val="tx2"/>
                </a:solidFill>
              </a:defRPr>
            </a:lvl1pPr>
            <a:lvl2pPr marL="456721" indent="0" algn="ctr">
              <a:buNone/>
            </a:lvl2pPr>
            <a:lvl3pPr marL="913437" indent="0" algn="ctr">
              <a:buNone/>
            </a:lvl3pPr>
            <a:lvl4pPr marL="1370158" indent="0" algn="ctr">
              <a:buNone/>
            </a:lvl4pPr>
            <a:lvl5pPr marL="1826876" indent="0" algn="ctr">
              <a:buNone/>
            </a:lvl5pPr>
            <a:lvl6pPr marL="2283597" indent="0" algn="ctr">
              <a:buNone/>
            </a:lvl6pPr>
            <a:lvl7pPr marL="2740313" indent="0" algn="ctr">
              <a:buNone/>
            </a:lvl7pPr>
            <a:lvl8pPr marL="3197034" indent="0" algn="ctr">
              <a:buNone/>
            </a:lvl8pPr>
            <a:lvl9pPr marL="3653752" indent="0" algn="ctr">
              <a:buNone/>
            </a:lvl9pPr>
            <a:extLst/>
          </a:lstStyle>
          <a:p>
            <a:r>
              <a:rPr kumimoji="0" lang="en-US" smtClean="0"/>
              <a:t>Click to edit Master subtitle style</a:t>
            </a:r>
            <a:endParaRPr kumimoji="0" lang="en-US"/>
          </a:p>
        </p:txBody>
      </p:sp>
      <p:grpSp>
        <p:nvGrpSpPr>
          <p:cNvPr id="2" name="Group 1"/>
          <p:cNvGrpSpPr/>
          <p:nvPr/>
        </p:nvGrpSpPr>
        <p:grpSpPr>
          <a:xfrm>
            <a:off x="-3763"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3437"/>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3437"/>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3437"/>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lIns="91344" tIns="45672" rIns="91344" bIns="45672"/>
          <a:lstStyle>
            <a:lvl1pPr>
              <a:defRPr>
                <a:solidFill>
                  <a:srgbClr val="FFFFFF"/>
                </a:solidFill>
              </a:defRPr>
            </a:lvl1pPr>
            <a:extLst/>
          </a:lstStyle>
          <a:p>
            <a:pPr defTabSz="913437"/>
            <a:fld id="{F4F92EE9-C06F-416D-993B-B59341DAC3CF}" type="datetime1">
              <a:rPr lang="en-US" smtClean="0"/>
              <a:t>7/6/2017</a:t>
            </a:fld>
            <a:endParaRPr lang="en-US"/>
          </a:p>
        </p:txBody>
      </p:sp>
      <p:sp>
        <p:nvSpPr>
          <p:cNvPr id="19" name="Footer Placeholder 18"/>
          <p:cNvSpPr>
            <a:spLocks noGrp="1"/>
          </p:cNvSpPr>
          <p:nvPr>
            <p:ph type="ftr" sz="quarter" idx="11"/>
          </p:nvPr>
        </p:nvSpPr>
        <p:spPr>
          <a:xfrm>
            <a:off x="4380088" y="6407950"/>
            <a:ext cx="2350681" cy="365125"/>
          </a:xfrm>
          <a:prstGeom prst="rect">
            <a:avLst/>
          </a:prstGeom>
        </p:spPr>
        <p:txBody>
          <a:bodyPr lIns="91344" tIns="45672" rIns="91344" bIns="45672"/>
          <a:lstStyle>
            <a:lvl1pPr>
              <a:defRPr>
                <a:solidFill>
                  <a:schemeClr val="accent1">
                    <a:tint val="20000"/>
                  </a:schemeClr>
                </a:solidFill>
              </a:defRPr>
            </a:lvl1pPr>
            <a:extLst/>
          </a:lstStyle>
          <a:p>
            <a:pPr defTabSz="913437"/>
            <a:endParaRPr lang="en-US">
              <a:solidFill>
                <a:srgbClr val="1D5CAB">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3E728BA-D847-4B24-BA3C-B3A73F81F284}" type="slidenum">
              <a:rPr lang="en-US" smtClean="0"/>
              <a:pPr/>
              <a:t>‹#›</a:t>
            </a:fld>
            <a:endParaRPr lang="en-US"/>
          </a:p>
        </p:txBody>
      </p:sp>
    </p:spTree>
    <p:extLst>
      <p:ext uri="{BB962C8B-B14F-4D97-AF65-F5344CB8AC3E}">
        <p14:creationId xmlns:p14="http://schemas.microsoft.com/office/powerpoint/2010/main" val="17566772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lvl1pPr>
              <a:defRPr sz="4000" baseline="0"/>
            </a:lvl1pPr>
            <a:extLst/>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457200" y="1481335"/>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D0A27213-5C6A-499D-BCD9-CFF874CB1DE0}" type="datetime1">
              <a:rPr lang="en-US" smtClean="0">
                <a:solidFill>
                  <a:prstClr val="black"/>
                </a:solidFill>
              </a:rPr>
              <a:t>7/6/2017</a:t>
            </a:fld>
            <a:endParaRPr lang="en-US">
              <a:solidFill>
                <a:prstClr val="black"/>
              </a:solidFill>
            </a:endParaRPr>
          </a:p>
        </p:txBody>
      </p:sp>
      <p:sp>
        <p:nvSpPr>
          <p:cNvPr id="5" name="Footer Placeholder 4"/>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3E728BA-D847-4B24-BA3C-B3A73F81F2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9168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25" y="274646"/>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E2419514-B1C4-4C80-83F9-8FB779DF061A}" type="datetime1">
              <a:rPr lang="en-US" smtClean="0">
                <a:solidFill>
                  <a:prstClr val="black"/>
                </a:solidFill>
              </a:rPr>
              <a:t>7/6/2017</a:t>
            </a:fld>
            <a:endParaRPr lang="en-US">
              <a:solidFill>
                <a:prstClr val="black"/>
              </a:solidFill>
            </a:endParaRPr>
          </a:p>
        </p:txBody>
      </p:sp>
      <p:sp>
        <p:nvSpPr>
          <p:cNvPr id="5" name="Footer Placeholder 4"/>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3E728BA-D847-4B24-BA3C-B3A73F81F2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3793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5"/>
            <a:ext cx="8229600" cy="1460015"/>
          </a:xfrm>
        </p:spPr>
        <p:txBody>
          <a:bodyPr>
            <a:normAutofit/>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7D3BE379-C123-47A1-89AB-36B914EB5DCF}" type="datetime1">
              <a:rPr lang="en-US" smtClean="0">
                <a:solidFill>
                  <a:prstClr val="black"/>
                </a:solidFill>
              </a:rPr>
              <a:t>7/6/2017</a:t>
            </a:fld>
            <a:endParaRPr lang="en-US" dirty="0">
              <a:solidFill>
                <a:prstClr val="black"/>
              </a:solidFill>
            </a:endParaRPr>
          </a:p>
        </p:txBody>
      </p:sp>
      <p:sp>
        <p:nvSpPr>
          <p:cNvPr id="5" name="Footer Placeholder 4"/>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63E728BA-D847-4B24-BA3C-B3A73F81F28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a:xfrm>
            <a:off x="457200" y="274638"/>
            <a:ext cx="8229600" cy="754062"/>
          </a:xfrm>
        </p:spPr>
        <p:txBody>
          <a:bodyPr rtlCol="0">
            <a:normAutofit/>
          </a:bodyPr>
          <a:lstStyle>
            <a:lvl1pPr>
              <a:defRPr sz="3600">
                <a:solidFill>
                  <a:srgbClr val="1D5CAB"/>
                </a:solidFill>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7359956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344" rIns="91344"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C0BC01AC-7B72-497A-AF1E-ACB2E02D383A}" type="datetime1">
              <a:rPr lang="en-US" smtClean="0">
                <a:solidFill>
                  <a:prstClr val="white"/>
                </a:solidFill>
              </a:rPr>
              <a:t>7/6/2017</a:t>
            </a:fld>
            <a:endParaRPr lang="en-US">
              <a:solidFill>
                <a:prstClr val="white"/>
              </a:solidFill>
            </a:endParaRPr>
          </a:p>
        </p:txBody>
      </p:sp>
      <p:sp>
        <p:nvSpPr>
          <p:cNvPr id="5" name="Footer Placeholder 4"/>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63E728BA-D847-4B24-BA3C-B3A73F81F28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extLst/>
          </a:lstStyle>
          <a:p>
            <a:pPr defTabSz="913437"/>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extLst/>
          </a:lstStyle>
          <a:p>
            <a:pPr defTabSz="913437"/>
            <a:endParaRPr lang="en-US">
              <a:solidFill>
                <a:prstClr val="white"/>
              </a:solidFill>
            </a:endParaRPr>
          </a:p>
        </p:txBody>
      </p:sp>
    </p:spTree>
    <p:extLst>
      <p:ext uri="{BB962C8B-B14F-4D97-AF65-F5344CB8AC3E}">
        <p14:creationId xmlns:p14="http://schemas.microsoft.com/office/powerpoint/2010/main" val="7007917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4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4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5D3599BC-1D01-4F7E-9A09-8587658F2B65}" type="datetime1">
              <a:rPr lang="en-US" smtClean="0">
                <a:solidFill>
                  <a:prstClr val="white"/>
                </a:solidFill>
              </a:rPr>
              <a:t>7/6/2017</a:t>
            </a:fld>
            <a:endParaRPr lang="en-US">
              <a:solidFill>
                <a:prstClr val="white"/>
              </a:solidFill>
            </a:endParaRPr>
          </a:p>
        </p:txBody>
      </p:sp>
      <p:sp>
        <p:nvSpPr>
          <p:cNvPr id="6" name="Footer Placeholder 5"/>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63E728BA-D847-4B24-BA3C-B3A73F81F28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8686920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3" y="5410200"/>
            <a:ext cx="4040188" cy="762000"/>
          </a:xfrm>
          <a:solidFill>
            <a:schemeClr val="accent1"/>
          </a:solidFill>
          <a:ln w="9652">
            <a:solidFill>
              <a:schemeClr val="accent1"/>
            </a:solidFill>
            <a:miter lim="800000"/>
          </a:ln>
        </p:spPr>
        <p:txBody>
          <a:bodyPr lIns="182687"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42" y="5410200"/>
            <a:ext cx="4041775" cy="762000"/>
          </a:xfrm>
          <a:solidFill>
            <a:schemeClr val="accent1"/>
          </a:solidFill>
          <a:ln w="9652">
            <a:solidFill>
              <a:schemeClr val="accent1"/>
            </a:solidFill>
            <a:miter lim="800000"/>
          </a:ln>
        </p:spPr>
        <p:txBody>
          <a:bodyPr lIns="182687"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3" y="144430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41" y="144430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EF9AFC44-2943-41C4-965F-AAB3F265B903}" type="datetime1">
              <a:rPr lang="en-US" smtClean="0">
                <a:solidFill>
                  <a:prstClr val="black"/>
                </a:solidFill>
              </a:rPr>
              <a:t>7/6/2017</a:t>
            </a:fld>
            <a:endParaRPr lang="en-US">
              <a:solidFill>
                <a:prstClr val="black"/>
              </a:solidFill>
            </a:endParaRPr>
          </a:p>
        </p:txBody>
      </p:sp>
      <p:sp>
        <p:nvSpPr>
          <p:cNvPr id="8" name="Footer Placeholder 7"/>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63E728BA-D847-4B24-BA3C-B3A73F81F2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7425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E457B1E3-37F5-4C7E-8699-5BA25F11C13B}" type="datetime1">
              <a:rPr lang="en-US" smtClean="0">
                <a:solidFill>
                  <a:prstClr val="white"/>
                </a:solidFill>
              </a:rPr>
              <a:t>7/6/2017</a:t>
            </a:fld>
            <a:endParaRPr lang="en-US">
              <a:solidFill>
                <a:prstClr val="white"/>
              </a:solidFill>
            </a:endParaRPr>
          </a:p>
        </p:txBody>
      </p:sp>
      <p:sp>
        <p:nvSpPr>
          <p:cNvPr id="4" name="Footer Placeholder 3"/>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63E728BA-D847-4B24-BA3C-B3A73F81F28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8919270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470400" y="6410418"/>
            <a:ext cx="482600" cy="365125"/>
          </a:xfrm>
        </p:spPr>
        <p:txBody>
          <a:bodyPr/>
          <a:lstStyle/>
          <a:p>
            <a:pPr defTabSz="913437"/>
            <a:fld id="{63E728BA-D847-4B24-BA3C-B3A73F81F284}" type="slidenum">
              <a:rPr lang="en-US" smtClean="0">
                <a:solidFill>
                  <a:prstClr val="black"/>
                </a:solidFill>
              </a:rPr>
              <a:pPr defTabSz="913437"/>
              <a:t>‹#›</a:t>
            </a:fld>
            <a:endParaRPr lang="en-US">
              <a:solidFill>
                <a:prstClr val="black"/>
              </a:solidFill>
            </a:endParaRPr>
          </a:p>
        </p:txBody>
      </p:sp>
    </p:spTree>
    <p:extLst>
      <p:ext uri="{BB962C8B-B14F-4D97-AF65-F5344CB8AC3E}">
        <p14:creationId xmlns:p14="http://schemas.microsoft.com/office/powerpoint/2010/main" val="13573062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lIns="91344" tIns="45672" rIns="91344" bIns="45672"/>
          <a:lstStyle>
            <a:extLst/>
          </a:lstStyle>
          <a:p>
            <a:pPr defTabSz="913437"/>
            <a:fld id="{1CD993F1-5785-4F34-AABC-5272762DDDF4}" type="datetime1">
              <a:rPr lang="en-US" smtClean="0">
                <a:solidFill>
                  <a:prstClr val="black"/>
                </a:solidFill>
              </a:rPr>
              <a:t>7/6/2017</a:t>
            </a:fld>
            <a:endParaRPr lang="en-US">
              <a:solidFill>
                <a:prstClr val="black"/>
              </a:solidFill>
            </a:endParaRPr>
          </a:p>
        </p:txBody>
      </p:sp>
      <p:sp>
        <p:nvSpPr>
          <p:cNvPr id="6" name="Footer Placeholder 5"/>
          <p:cNvSpPr>
            <a:spLocks noGrp="1"/>
          </p:cNvSpPr>
          <p:nvPr>
            <p:ph type="ftr" sz="quarter" idx="11"/>
          </p:nvPr>
        </p:nvSpPr>
        <p:spPr>
          <a:xfrm>
            <a:off x="4380088" y="6407950"/>
            <a:ext cx="2350681" cy="365125"/>
          </a:xfrm>
          <a:prstGeom prst="rect">
            <a:avLst/>
          </a:prstGeom>
        </p:spPr>
        <p:txBody>
          <a:bodyPr lIns="91344" tIns="45672" rIns="91344" bIns="45672"/>
          <a:lstStyle>
            <a:extLst/>
          </a:lstStyle>
          <a:p>
            <a:pPr defTabSz="913437"/>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63E728BA-D847-4B24-BA3C-B3A73F81F2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44137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4"/>
            <a:ext cx="7162800" cy="648232"/>
          </a:xfrm>
          <a:noFill/>
        </p:spPr>
        <p:txBody>
          <a:bodyPr lIns="91344" tIns="0" rIns="91344" anchor="t"/>
          <a:lstStyle>
            <a:lvl1pPr marL="0" marR="18267"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lIns="91344" tIns="45672" rIns="91344" bIns="45672"/>
          <a:lstStyle>
            <a:lvl1pPr>
              <a:defRPr>
                <a:solidFill>
                  <a:schemeClr val="tx1"/>
                </a:solidFill>
              </a:defRPr>
            </a:lvl1pPr>
            <a:extLst/>
          </a:lstStyle>
          <a:p>
            <a:pPr defTabSz="913437"/>
            <a:fld id="{236D3768-ABAD-4B02-BEEA-559394C85992}" type="datetime1">
              <a:rPr lang="en-US" smtClean="0">
                <a:solidFill>
                  <a:prstClr val="white"/>
                </a:solidFill>
              </a:rPr>
              <a:t>7/6/2017</a:t>
            </a:fld>
            <a:endParaRPr lang="en-US">
              <a:solidFill>
                <a:prstClr val="white"/>
              </a:solidFill>
            </a:endParaRPr>
          </a:p>
        </p:txBody>
      </p:sp>
      <p:sp>
        <p:nvSpPr>
          <p:cNvPr id="6" name="Footer Placeholder 5"/>
          <p:cNvSpPr>
            <a:spLocks noGrp="1"/>
          </p:cNvSpPr>
          <p:nvPr>
            <p:ph type="ftr" sz="quarter" idx="11"/>
          </p:nvPr>
        </p:nvSpPr>
        <p:spPr>
          <a:xfrm>
            <a:off x="4380088" y="6407950"/>
            <a:ext cx="2350681" cy="365125"/>
          </a:xfrm>
          <a:prstGeom prst="rect">
            <a:avLst/>
          </a:prstGeom>
        </p:spPr>
        <p:txBody>
          <a:bodyPr lIns="91344" tIns="45672" rIns="91344" bIns="45672"/>
          <a:lstStyle>
            <a:lvl1pPr>
              <a:defRPr>
                <a:solidFill>
                  <a:schemeClr val="tx1"/>
                </a:solidFill>
              </a:defRPr>
            </a:lvl1pPr>
            <a:extLst/>
          </a:lstStyle>
          <a:p>
            <a:pPr defTabSz="913437"/>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3E728BA-D847-4B24-BA3C-B3A73F81F28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4"/>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344" tIns="45672" rIns="91344" bIns="45672" anchor="t" compatLnSpc="1"/>
          <a:lstStyle>
            <a:extLst/>
          </a:lstStyle>
          <a:p>
            <a:pPr defTabSz="913437"/>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344" tIns="45672" rIns="91344" bIns="45672" anchor="t" compatLnSpc="1"/>
          <a:lstStyle>
            <a:extLst/>
          </a:lstStyle>
          <a:p>
            <a:pPr defTabSz="913437"/>
            <a:endParaRPr lang="en-US">
              <a:solidFill>
                <a:prstClr val="white"/>
              </a:solidFill>
            </a:endParaRPr>
          </a:p>
        </p:txBody>
      </p:sp>
      <p:sp>
        <p:nvSpPr>
          <p:cNvPr id="10" name="Right Triangle 9"/>
          <p:cNvSpPr>
            <a:spLocks/>
          </p:cNvSpPr>
          <p:nvPr/>
        </p:nvSpPr>
        <p:spPr bwMode="auto">
          <a:xfrm>
            <a:off x="-6038"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344" tIns="45672" rIns="91344" bIns="45672" anchor="ctr" compatLnSpc="1"/>
          <a:lstStyle>
            <a:extLst/>
          </a:lstStyle>
          <a:p>
            <a:pPr algn="ctr" defTabSz="913437"/>
            <a:endParaRPr lang="en-US">
              <a:solidFill>
                <a:prstClr val="white"/>
              </a:solidFill>
            </a:endParaRPr>
          </a:p>
        </p:txBody>
      </p:sp>
      <p:cxnSp>
        <p:nvCxnSpPr>
          <p:cNvPr id="11" name="Straight Connector 10"/>
          <p:cNvCxnSpPr/>
          <p:nvPr/>
        </p:nvCxnSpPr>
        <p:spPr>
          <a:xfrm>
            <a:off x="-9235" y="578775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extLst/>
          </a:lstStyle>
          <a:p>
            <a:pPr defTabSz="913437"/>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344" tIns="45672" rIns="91344" bIns="45672" anchor="ctr"/>
          <a:lstStyle>
            <a:extLst/>
          </a:lstStyle>
          <a:p>
            <a:pPr defTabSz="913437"/>
            <a:endParaRPr lang="en-US">
              <a:solidFill>
                <a:prstClr val="white"/>
              </a:solidFill>
            </a:endParaRPr>
          </a:p>
        </p:txBody>
      </p:sp>
    </p:spTree>
    <p:extLst>
      <p:ext uri="{BB962C8B-B14F-4D97-AF65-F5344CB8AC3E}">
        <p14:creationId xmlns:p14="http://schemas.microsoft.com/office/powerpoint/2010/main" val="199445512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8"/>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344" tIns="45672" rIns="91344" bIns="45672" anchor="t" compatLnSpc="1"/>
          <a:lstStyle>
            <a:extLst/>
          </a:lstStyle>
          <a:p>
            <a:pPr defTabSz="913437"/>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344" tIns="45672" rIns="91344" bIns="45672" anchor="t" compatLnSpc="1"/>
          <a:lstStyle>
            <a:extLst/>
          </a:lstStyle>
          <a:p>
            <a:pPr defTabSz="913437"/>
            <a:endParaRPr lang="en-US">
              <a:solidFill>
                <a:prstClr val="black"/>
              </a:solidFill>
            </a:endParaRPr>
          </a:p>
        </p:txBody>
      </p:sp>
      <p:sp>
        <p:nvSpPr>
          <p:cNvPr id="14" name="Right Triangle 13"/>
          <p:cNvSpPr>
            <a:spLocks/>
          </p:cNvSpPr>
          <p:nvPr/>
        </p:nvSpPr>
        <p:spPr bwMode="auto">
          <a:xfrm>
            <a:off x="-6038" y="5791254"/>
            <a:ext cx="3402315" cy="1080868"/>
          </a:xfrm>
          <a:prstGeom prst="rtTriangl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344" tIns="45672" rIns="91344" bIns="45672" anchor="ctr" compatLnSpc="1"/>
          <a:lstStyle>
            <a:extLst/>
          </a:lstStyle>
          <a:p>
            <a:pPr algn="ctr" defTabSz="913437"/>
            <a:endParaRPr lang="en-US">
              <a:solidFill>
                <a:prstClr val="white"/>
              </a:solidFill>
            </a:endParaRPr>
          </a:p>
        </p:txBody>
      </p:sp>
      <p:cxnSp>
        <p:nvCxnSpPr>
          <p:cNvPr id="15" name="Straight Connector 14"/>
          <p:cNvCxnSpPr/>
          <p:nvPr/>
        </p:nvCxnSpPr>
        <p:spPr>
          <a:xfrm>
            <a:off x="-9235" y="5787751"/>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lIns="91344" tIns="45672" rIns="91344" bIns="45672"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42"/>
            <a:ext cx="8229600" cy="4525963"/>
          </a:xfrm>
          <a:prstGeom prst="rect">
            <a:avLst/>
          </a:prstGeom>
        </p:spPr>
        <p:txBody>
          <a:bodyPr vert="horz" lIns="91344" tIns="45672" rIns="91344" bIns="45672">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4470400" y="6410418"/>
            <a:ext cx="365760" cy="365125"/>
          </a:xfrm>
          <a:prstGeom prst="rect">
            <a:avLst/>
          </a:prstGeom>
        </p:spPr>
        <p:txBody>
          <a:bodyPr vert="horz" lIns="91344" tIns="45672" rIns="91344" bIns="45672" anchor="b"/>
          <a:lstStyle>
            <a:lvl1pPr algn="ctr" eaLnBrk="1" latinLnBrk="0" hangingPunct="1">
              <a:defRPr kumimoji="0" sz="1000" b="0">
                <a:solidFill>
                  <a:schemeClr val="tx1"/>
                </a:solidFill>
              </a:defRPr>
            </a:lvl1pPr>
            <a:extLst/>
          </a:lstStyle>
          <a:p>
            <a:pPr defTabSz="913437"/>
            <a:fld id="{63E728BA-D847-4B24-BA3C-B3A73F81F284}" type="slidenum">
              <a:rPr lang="en-US" smtClean="0">
                <a:solidFill>
                  <a:prstClr val="black"/>
                </a:solidFill>
              </a:rPr>
              <a:pPr defTabSz="913437"/>
              <a:t>‹#›</a:t>
            </a:fld>
            <a:endParaRPr lang="en-US">
              <a:solidFill>
                <a:prstClr val="black"/>
              </a:solidFill>
            </a:endParaRPr>
          </a:p>
        </p:txBody>
      </p:sp>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val="0"/>
              </a:ext>
            </a:extLst>
          </a:blip>
          <a:srcRect b="30515"/>
          <a:stretch/>
        </p:blipFill>
        <p:spPr>
          <a:xfrm>
            <a:off x="7620003" y="6248400"/>
            <a:ext cx="1298452" cy="486039"/>
          </a:xfrm>
          <a:prstGeom prst="rect">
            <a:avLst/>
          </a:prstGeom>
        </p:spPr>
      </p:pic>
    </p:spTree>
    <p:extLst>
      <p:ext uri="{BB962C8B-B14F-4D97-AF65-F5344CB8AC3E}">
        <p14:creationId xmlns:p14="http://schemas.microsoft.com/office/powerpoint/2010/main" val="2919821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374" indent="-25576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139" indent="-22836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8631" indent="-22836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1799" indent="-22836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0158" indent="-22836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598516" indent="-22836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6876" indent="-22836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5235" indent="-22836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3597" indent="-22836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721" algn="l" rtl="0" eaLnBrk="1" latinLnBrk="0" hangingPunct="1">
        <a:defRPr kumimoji="0" kern="1200">
          <a:solidFill>
            <a:schemeClr val="tx1"/>
          </a:solidFill>
          <a:latin typeface="+mn-lt"/>
          <a:ea typeface="+mn-ea"/>
          <a:cs typeface="+mn-cs"/>
        </a:defRPr>
      </a:lvl2pPr>
      <a:lvl3pPr marL="913437" algn="l" rtl="0" eaLnBrk="1" latinLnBrk="0" hangingPunct="1">
        <a:defRPr kumimoji="0" kern="1200">
          <a:solidFill>
            <a:schemeClr val="tx1"/>
          </a:solidFill>
          <a:latin typeface="+mn-lt"/>
          <a:ea typeface="+mn-ea"/>
          <a:cs typeface="+mn-cs"/>
        </a:defRPr>
      </a:lvl3pPr>
      <a:lvl4pPr marL="1370158" algn="l" rtl="0" eaLnBrk="1" latinLnBrk="0" hangingPunct="1">
        <a:defRPr kumimoji="0" kern="1200">
          <a:solidFill>
            <a:schemeClr val="tx1"/>
          </a:solidFill>
          <a:latin typeface="+mn-lt"/>
          <a:ea typeface="+mn-ea"/>
          <a:cs typeface="+mn-cs"/>
        </a:defRPr>
      </a:lvl4pPr>
      <a:lvl5pPr marL="1826876" algn="l" rtl="0" eaLnBrk="1" latinLnBrk="0" hangingPunct="1">
        <a:defRPr kumimoji="0" kern="1200">
          <a:solidFill>
            <a:schemeClr val="tx1"/>
          </a:solidFill>
          <a:latin typeface="+mn-lt"/>
          <a:ea typeface="+mn-ea"/>
          <a:cs typeface="+mn-cs"/>
        </a:defRPr>
      </a:lvl5pPr>
      <a:lvl6pPr marL="2283597" algn="l" rtl="0" eaLnBrk="1" latinLnBrk="0" hangingPunct="1">
        <a:defRPr kumimoji="0" kern="1200">
          <a:solidFill>
            <a:schemeClr val="tx1"/>
          </a:solidFill>
          <a:latin typeface="+mn-lt"/>
          <a:ea typeface="+mn-ea"/>
          <a:cs typeface="+mn-cs"/>
        </a:defRPr>
      </a:lvl6pPr>
      <a:lvl7pPr marL="2740313" algn="l" rtl="0" eaLnBrk="1" latinLnBrk="0" hangingPunct="1">
        <a:defRPr kumimoji="0" kern="1200">
          <a:solidFill>
            <a:schemeClr val="tx1"/>
          </a:solidFill>
          <a:latin typeface="+mn-lt"/>
          <a:ea typeface="+mn-ea"/>
          <a:cs typeface="+mn-cs"/>
        </a:defRPr>
      </a:lvl7pPr>
      <a:lvl8pPr marL="3197034" algn="l" rtl="0" eaLnBrk="1" latinLnBrk="0" hangingPunct="1">
        <a:defRPr kumimoji="0" kern="1200">
          <a:solidFill>
            <a:schemeClr val="tx1"/>
          </a:solidFill>
          <a:latin typeface="+mn-lt"/>
          <a:ea typeface="+mn-ea"/>
          <a:cs typeface="+mn-cs"/>
        </a:defRPr>
      </a:lvl8pPr>
      <a:lvl9pPr marL="365375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153400" cy="1623385"/>
          </a:xfrm>
        </p:spPr>
        <p:txBody>
          <a:bodyPr>
            <a:normAutofit/>
          </a:bodyPr>
          <a:lstStyle/>
          <a:p>
            <a:pPr>
              <a:lnSpc>
                <a:spcPct val="115000"/>
              </a:lnSpc>
              <a:spcBef>
                <a:spcPts val="0"/>
              </a:spcBef>
            </a:pPr>
            <a:r>
              <a:rPr lang="en-US" sz="2200" b="1" dirty="0">
                <a:latin typeface="HelveticaNeue LT 55 Roman"/>
                <a:ea typeface="Calibri"/>
                <a:cs typeface="Times New Roman"/>
              </a:rPr>
              <a:t>Introductory Guide to </a:t>
            </a:r>
            <a:r>
              <a:rPr lang="en-US" sz="2200" b="1" dirty="0" smtClean="0">
                <a:latin typeface="HelveticaNeue LT 55 Roman"/>
                <a:ea typeface="Calibri"/>
                <a:cs typeface="Times New Roman"/>
              </a:rPr>
              <a:t>SLIP Enhanced </a:t>
            </a:r>
            <a:br>
              <a:rPr lang="en-US" sz="2200" b="1" dirty="0" smtClean="0">
                <a:latin typeface="HelveticaNeue LT 55 Roman"/>
                <a:ea typeface="Calibri"/>
                <a:cs typeface="Times New Roman"/>
              </a:rPr>
            </a:br>
            <a:r>
              <a:rPr lang="en-US" sz="2200" b="1" dirty="0" smtClean="0">
                <a:latin typeface="HelveticaNeue LT 55 Roman"/>
                <a:ea typeface="Calibri"/>
                <a:cs typeface="Times New Roman"/>
              </a:rPr>
              <a:t>California’s </a:t>
            </a:r>
            <a:r>
              <a:rPr lang="en-US" sz="2200" b="1" dirty="0">
                <a:latin typeface="HelveticaNeue LT 55 Roman"/>
                <a:ea typeface="Calibri"/>
                <a:cs typeface="Times New Roman"/>
              </a:rPr>
              <a:t>Electronic Filing System</a:t>
            </a:r>
            <a:r>
              <a:rPr lang="en-US" sz="2400" dirty="0">
                <a:latin typeface="Calibri"/>
                <a:ea typeface="Calibri"/>
                <a:cs typeface="Times New Roman"/>
              </a:rPr>
              <a:t/>
            </a:r>
            <a:br>
              <a:rPr lang="en-US" sz="2400" dirty="0">
                <a:latin typeface="Calibri"/>
                <a:ea typeface="Calibri"/>
                <a:cs typeface="Times New Roman"/>
              </a:rPr>
            </a:br>
            <a:r>
              <a:rPr lang="en-US" sz="2400" dirty="0">
                <a:latin typeface="HelveticaNeue LT 55 Roman"/>
                <a:ea typeface="Calibri"/>
                <a:cs typeface="Times New Roman"/>
              </a:rPr>
              <a:t> </a:t>
            </a:r>
            <a:endParaRPr lang="en-US" sz="2400" dirty="0">
              <a:effectLst/>
              <a:latin typeface="Calibri"/>
              <a:ea typeface="Calibri"/>
              <a:cs typeface="Times New Roman"/>
            </a:endParaRPr>
          </a:p>
        </p:txBody>
      </p:sp>
      <p:sp>
        <p:nvSpPr>
          <p:cNvPr id="3" name="Subtitle 2"/>
          <p:cNvSpPr>
            <a:spLocks noGrp="1"/>
          </p:cNvSpPr>
          <p:nvPr>
            <p:ph type="subTitle" idx="1"/>
          </p:nvPr>
        </p:nvSpPr>
        <p:spPr>
          <a:xfrm>
            <a:off x="685800" y="4038600"/>
            <a:ext cx="7772400" cy="925111"/>
          </a:xfrm>
        </p:spPr>
        <p:txBody>
          <a:bodyPr>
            <a:normAutofit/>
          </a:bodyPr>
          <a:lstStyle/>
          <a:p>
            <a:r>
              <a:rPr lang="en-US" sz="2400" dirty="0" smtClean="0"/>
              <a:t>SLIP Wizard:</a:t>
            </a:r>
          </a:p>
          <a:p>
            <a:r>
              <a:rPr lang="en-US" sz="2400" dirty="0" smtClean="0"/>
              <a:t>Create New Business Policy</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762000"/>
            <a:ext cx="22558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78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458200" cy="944562"/>
          </a:xfrm>
        </p:spPr>
        <p:txBody>
          <a:bodyPr>
            <a:normAutofit/>
          </a:bodyPr>
          <a:lstStyle/>
          <a:p>
            <a:r>
              <a:rPr lang="en-US" sz="3200" dirty="0" smtClean="0">
                <a:solidFill>
                  <a:srgbClr val="1D5CAB"/>
                </a:solidFill>
              </a:rPr>
              <a:t>Online Confidential Report of Placement</a:t>
            </a:r>
            <a:endParaRPr lang="en-US" dirty="0"/>
          </a:p>
        </p:txBody>
      </p:sp>
      <p:sp>
        <p:nvSpPr>
          <p:cNvPr id="4" name="Content Placeholder 3"/>
          <p:cNvSpPr>
            <a:spLocks noGrp="1"/>
          </p:cNvSpPr>
          <p:nvPr>
            <p:ph sz="half" idx="4294967295"/>
          </p:nvPr>
        </p:nvSpPr>
        <p:spPr>
          <a:xfrm>
            <a:off x="4648200" y="1600200"/>
            <a:ext cx="4038600" cy="4343400"/>
          </a:xfrm>
        </p:spPr>
        <p:txBody>
          <a:bodyPr>
            <a:normAutofit fontScale="40000" lnSpcReduction="20000"/>
          </a:bodyPr>
          <a:lstStyle/>
          <a:p>
            <a:pPr marL="0" marR="0" indent="0">
              <a:lnSpc>
                <a:spcPct val="115000"/>
              </a:lnSpc>
              <a:spcBef>
                <a:spcPts val="0"/>
              </a:spcBef>
              <a:spcAft>
                <a:spcPts val="0"/>
              </a:spcAft>
              <a:buNone/>
            </a:pPr>
            <a:r>
              <a:rPr lang="en-US" b="1" dirty="0" smtClean="0">
                <a:effectLst/>
                <a:latin typeface="HelveticaNeue LT 55 Roman"/>
                <a:ea typeface="Calibri"/>
                <a:cs typeface="Times New Roman"/>
              </a:rPr>
              <a:t>Online SL1 Form</a:t>
            </a:r>
          </a:p>
          <a:p>
            <a:pPr marL="0" marR="0" indent="0">
              <a:lnSpc>
                <a:spcPct val="115000"/>
              </a:lnSpc>
              <a:spcBef>
                <a:spcPts val="0"/>
              </a:spcBef>
              <a:spcAft>
                <a:spcPts val="0"/>
              </a:spcAft>
              <a:buNone/>
            </a:pPr>
            <a:endParaRPr lang="en-US" b="1" dirty="0">
              <a:latin typeface="HelveticaNeue LT 55 Roman"/>
              <a:ea typeface="Calibri"/>
              <a:cs typeface="Times New Roman"/>
            </a:endParaRPr>
          </a:p>
          <a:p>
            <a:pPr marL="0" marR="0" indent="0">
              <a:lnSpc>
                <a:spcPct val="115000"/>
              </a:lnSpc>
              <a:spcBef>
                <a:spcPts val="0"/>
              </a:spcBef>
              <a:spcAft>
                <a:spcPts val="0"/>
              </a:spcAft>
              <a:buNone/>
            </a:pPr>
            <a:r>
              <a:rPr lang="en-US" sz="2500" dirty="0" smtClean="0">
                <a:latin typeface="HelveticaNeue LT 55 Roman"/>
                <a:ea typeface="Calibri"/>
                <a:cs typeface="Times New Roman"/>
              </a:rPr>
              <a:t>If you clicked on the </a:t>
            </a:r>
            <a:r>
              <a:rPr lang="en-US" sz="2500" b="1" u="sng" dirty="0" smtClean="0">
                <a:solidFill>
                  <a:schemeClr val="accent1"/>
                </a:solidFill>
                <a:latin typeface="HelveticaNeue LT 55 Roman"/>
                <a:ea typeface="Calibri"/>
                <a:cs typeface="Times New Roman"/>
              </a:rPr>
              <a:t>Complete SL1 Form</a:t>
            </a:r>
            <a:r>
              <a:rPr lang="en-US" sz="2500" b="1" dirty="0" smtClean="0">
                <a:solidFill>
                  <a:schemeClr val="accent1"/>
                </a:solidFill>
                <a:latin typeface="HelveticaNeue LT 55 Roman"/>
                <a:ea typeface="Calibri"/>
                <a:cs typeface="Times New Roman"/>
              </a:rPr>
              <a:t> </a:t>
            </a:r>
            <a:r>
              <a:rPr lang="en-US" sz="2500" dirty="0" smtClean="0">
                <a:latin typeface="HelveticaNeue LT 55 Roman"/>
                <a:ea typeface="Calibri"/>
                <a:cs typeface="Times New Roman"/>
              </a:rPr>
              <a:t>button in the Transaction Documents Section</a:t>
            </a:r>
            <a:r>
              <a:rPr lang="en-US" b="1" dirty="0" smtClean="0">
                <a:latin typeface="HelveticaNeue LT 55 Roman"/>
                <a:ea typeface="Calibri"/>
                <a:cs typeface="Times New Roman"/>
              </a:rPr>
              <a:t>:</a:t>
            </a:r>
            <a:endParaRPr lang="en-US" dirty="0">
              <a:latin typeface="HelveticaNeue LT 55 Roman"/>
              <a:ea typeface="Calibri"/>
              <a:cs typeface="Times New Roman"/>
            </a:endParaRPr>
          </a:p>
          <a:p>
            <a:pPr marL="0" marR="0" indent="0">
              <a:lnSpc>
                <a:spcPct val="115000"/>
              </a:lnSpc>
              <a:spcBef>
                <a:spcPts val="0"/>
              </a:spcBef>
              <a:spcAft>
                <a:spcPts val="0"/>
              </a:spcAft>
              <a:buNone/>
            </a:pPr>
            <a:endParaRPr lang="en-US" dirty="0" smtClean="0">
              <a:effectLst/>
              <a:latin typeface="HelveticaNeue LT 55 Roman"/>
              <a:ea typeface="Calibri"/>
              <a:cs typeface="Times New Roman"/>
            </a:endParaRPr>
          </a:p>
          <a:p>
            <a:pPr marL="0" marR="0" indent="0">
              <a:lnSpc>
                <a:spcPct val="115000"/>
              </a:lnSpc>
              <a:spcBef>
                <a:spcPts val="0"/>
              </a:spcBef>
              <a:spcAft>
                <a:spcPts val="0"/>
              </a:spcAft>
              <a:buNone/>
            </a:pPr>
            <a:r>
              <a:rPr lang="en-US" sz="2500" i="1" dirty="0" smtClean="0">
                <a:latin typeface="HelveticaNeue LT 55 Roman"/>
                <a:ea typeface="Calibri"/>
                <a:cs typeface="Times New Roman"/>
              </a:rPr>
              <a:t>Section 1</a:t>
            </a:r>
          </a:p>
          <a:p>
            <a:pPr marL="0" marR="0" indent="0">
              <a:lnSpc>
                <a:spcPct val="115000"/>
              </a:lnSpc>
              <a:spcBef>
                <a:spcPts val="0"/>
              </a:spcBef>
              <a:spcAft>
                <a:spcPts val="0"/>
              </a:spcAft>
              <a:buNone/>
            </a:pPr>
            <a:endParaRPr lang="en-US" sz="2500" i="1" dirty="0" smtClean="0">
              <a:effectLst/>
              <a:latin typeface="HelveticaNeue LT 55 Roman"/>
              <a:ea typeface="Calibri"/>
              <a:cs typeface="Times New Roman"/>
            </a:endParaRPr>
          </a:p>
          <a:p>
            <a:pPr marL="514590" lvl="1" indent="-342900">
              <a:lnSpc>
                <a:spcPct val="115000"/>
              </a:lnSpc>
              <a:spcBef>
                <a:spcPts val="0"/>
              </a:spcBef>
              <a:buClr>
                <a:srgbClr val="1D5CAB"/>
              </a:buClr>
              <a:buSzPct val="68000"/>
              <a:buFont typeface="Wingdings 3" pitchFamily="18" charset="2"/>
              <a:buChar char=""/>
            </a:pPr>
            <a:r>
              <a:rPr lang="en-US" sz="2000" dirty="0">
                <a:solidFill>
                  <a:prstClr val="black"/>
                </a:solidFill>
                <a:ea typeface="Calibri"/>
                <a:cs typeface="Times New Roman"/>
              </a:rPr>
              <a:t>Enter the placing broker’s first and last name, </a:t>
            </a:r>
            <a:r>
              <a:rPr lang="en-US" sz="2000" b="1" u="sng" dirty="0">
                <a:solidFill>
                  <a:prstClr val="black"/>
                </a:solidFill>
                <a:ea typeface="Calibri"/>
                <a:cs typeface="Times New Roman"/>
              </a:rPr>
              <a:t>or</a:t>
            </a:r>
            <a:r>
              <a:rPr lang="en-US" sz="2000" dirty="0">
                <a:solidFill>
                  <a:prstClr val="black"/>
                </a:solidFill>
                <a:ea typeface="Calibri"/>
                <a:cs typeface="Times New Roman"/>
              </a:rPr>
              <a:t> </a:t>
            </a:r>
            <a:endParaRPr lang="en-US" sz="2000" dirty="0" smtClean="0">
              <a:solidFill>
                <a:prstClr val="black"/>
              </a:solidFill>
              <a:ea typeface="Calibri"/>
              <a:cs typeface="Times New Roman"/>
            </a:endParaRPr>
          </a:p>
          <a:p>
            <a:pPr marL="171690" lvl="1" indent="0">
              <a:lnSpc>
                <a:spcPct val="115000"/>
              </a:lnSpc>
              <a:spcBef>
                <a:spcPts val="0"/>
              </a:spcBef>
              <a:buClr>
                <a:srgbClr val="1D5CAB"/>
              </a:buClr>
              <a:buSzPct val="68000"/>
              <a:buNone/>
            </a:pPr>
            <a:endParaRPr lang="en-US" sz="2000" dirty="0">
              <a:solidFill>
                <a:prstClr val="black"/>
              </a:solidFill>
              <a:ea typeface="Calibri"/>
              <a:cs typeface="Times New Roman"/>
            </a:endParaRPr>
          </a:p>
          <a:p>
            <a:pPr marL="514590" lvl="1" indent="-342900">
              <a:lnSpc>
                <a:spcPct val="115000"/>
              </a:lnSpc>
              <a:spcBef>
                <a:spcPts val="0"/>
              </a:spcBef>
              <a:buClr>
                <a:srgbClr val="1D5CAB"/>
              </a:buClr>
              <a:buSzPct val="68000"/>
              <a:buFont typeface="Wingdings 3" pitchFamily="18" charset="2"/>
              <a:buChar char=""/>
            </a:pPr>
            <a:r>
              <a:rPr lang="en-US" sz="2000" dirty="0">
                <a:solidFill>
                  <a:prstClr val="black"/>
                </a:solidFill>
                <a:ea typeface="Calibri"/>
                <a:cs typeface="Times New Roman"/>
              </a:rPr>
              <a:t>Select a </a:t>
            </a:r>
            <a:r>
              <a:rPr lang="en-US" sz="2000" dirty="0" err="1">
                <a:solidFill>
                  <a:prstClr val="black"/>
                </a:solidFill>
                <a:ea typeface="Calibri"/>
                <a:cs typeface="Times New Roman"/>
              </a:rPr>
              <a:t>transactor</a:t>
            </a:r>
            <a:r>
              <a:rPr lang="en-US" sz="2000" dirty="0">
                <a:solidFill>
                  <a:prstClr val="black"/>
                </a:solidFill>
                <a:ea typeface="Calibri"/>
                <a:cs typeface="Times New Roman"/>
              </a:rPr>
              <a:t> from a drop-down list of </a:t>
            </a:r>
            <a:r>
              <a:rPr lang="en-US" sz="2000" dirty="0" err="1">
                <a:solidFill>
                  <a:prstClr val="black"/>
                </a:solidFill>
                <a:ea typeface="Calibri"/>
                <a:cs typeface="Times New Roman"/>
              </a:rPr>
              <a:t>transactors</a:t>
            </a:r>
            <a:r>
              <a:rPr lang="en-US" sz="2000" dirty="0">
                <a:solidFill>
                  <a:prstClr val="black"/>
                </a:solidFill>
                <a:ea typeface="Calibri"/>
                <a:cs typeface="Times New Roman"/>
              </a:rPr>
              <a:t> created by your master user. </a:t>
            </a:r>
          </a:p>
          <a:p>
            <a:pPr marL="800100" lvl="2">
              <a:lnSpc>
                <a:spcPct val="115000"/>
              </a:lnSpc>
              <a:spcBef>
                <a:spcPts val="0"/>
              </a:spcBef>
              <a:buClr>
                <a:srgbClr val="DA1F28"/>
              </a:buClr>
            </a:pPr>
            <a:endParaRPr lang="en-US" sz="1800" dirty="0">
              <a:solidFill>
                <a:prstClr val="black"/>
              </a:solidFill>
              <a:ea typeface="Calibri"/>
              <a:cs typeface="Times New Roman"/>
            </a:endParaRPr>
          </a:p>
          <a:p>
            <a:pPr marL="800100" lvl="2">
              <a:lnSpc>
                <a:spcPct val="115000"/>
              </a:lnSpc>
              <a:spcBef>
                <a:spcPts val="0"/>
              </a:spcBef>
              <a:buClr>
                <a:srgbClr val="DA1F28"/>
              </a:buClr>
            </a:pPr>
            <a:r>
              <a:rPr lang="en-US" sz="1800" dirty="0">
                <a:solidFill>
                  <a:prstClr val="black"/>
                </a:solidFill>
                <a:ea typeface="Calibri"/>
                <a:cs typeface="Times New Roman"/>
              </a:rPr>
              <a:t>If you select a </a:t>
            </a:r>
            <a:r>
              <a:rPr lang="en-US" sz="1800" dirty="0" err="1">
                <a:solidFill>
                  <a:prstClr val="black"/>
                </a:solidFill>
                <a:ea typeface="Calibri"/>
                <a:cs typeface="Times New Roman"/>
              </a:rPr>
              <a:t>transactor</a:t>
            </a:r>
            <a:r>
              <a:rPr lang="en-US" sz="1800" dirty="0">
                <a:solidFill>
                  <a:prstClr val="black"/>
                </a:solidFill>
                <a:ea typeface="Calibri"/>
                <a:cs typeface="Times New Roman"/>
              </a:rPr>
              <a:t> from the drop-down list, the broker’s license number will populate with the license you have on file.</a:t>
            </a:r>
          </a:p>
          <a:p>
            <a:pPr marL="109612" indent="0">
              <a:lnSpc>
                <a:spcPct val="115000"/>
              </a:lnSpc>
              <a:spcBef>
                <a:spcPts val="0"/>
              </a:spcBef>
              <a:buNone/>
            </a:pPr>
            <a:endParaRPr lang="en-US" sz="2000" dirty="0">
              <a:latin typeface="HelveticaNeue LT 55 Roman"/>
              <a:ea typeface="Calibri"/>
              <a:cs typeface="Times New Roman"/>
            </a:endParaRPr>
          </a:p>
          <a:p>
            <a:pPr>
              <a:lnSpc>
                <a:spcPct val="115000"/>
              </a:lnSpc>
              <a:spcBef>
                <a:spcPts val="0"/>
              </a:spcBef>
            </a:pPr>
            <a:r>
              <a:rPr lang="en-US" sz="2000" dirty="0" smtClean="0">
                <a:latin typeface="HelveticaNeue LT 55 Roman"/>
                <a:ea typeface="Calibri"/>
                <a:cs typeface="Times New Roman"/>
              </a:rPr>
              <a:t>Select the </a:t>
            </a:r>
            <a:r>
              <a:rPr lang="en-US" sz="2000" dirty="0" err="1" smtClean="0">
                <a:latin typeface="HelveticaNeue LT 55 Roman"/>
                <a:ea typeface="Calibri"/>
                <a:cs typeface="Times New Roman"/>
              </a:rPr>
              <a:t>transactor</a:t>
            </a:r>
            <a:r>
              <a:rPr lang="en-US" sz="2000" dirty="0" smtClean="0">
                <a:latin typeface="HelveticaNeue LT 55 Roman"/>
                <a:ea typeface="Calibri"/>
                <a:cs typeface="Times New Roman"/>
              </a:rPr>
              <a:t> and the name should appear </a:t>
            </a:r>
            <a:r>
              <a:rPr lang="en-US" sz="2000" dirty="0">
                <a:latin typeface="HelveticaNeue LT 55 Roman"/>
                <a:ea typeface="Calibri"/>
                <a:cs typeface="Times New Roman"/>
              </a:rPr>
              <a:t>i</a:t>
            </a:r>
            <a:r>
              <a:rPr lang="en-US" sz="2000" dirty="0" smtClean="0">
                <a:latin typeface="HelveticaNeue LT 55 Roman"/>
                <a:ea typeface="Calibri"/>
                <a:cs typeface="Times New Roman"/>
              </a:rPr>
              <a:t>n the first field.  The license number and/or organization name will also populate in the corresponding field(s).</a:t>
            </a:r>
          </a:p>
          <a:p>
            <a:pPr marL="109612" indent="0">
              <a:lnSpc>
                <a:spcPct val="115000"/>
              </a:lnSpc>
              <a:spcBef>
                <a:spcPts val="0"/>
              </a:spcBef>
              <a:buNone/>
            </a:pPr>
            <a:endParaRPr lang="en-US" sz="2500" i="1" dirty="0" smtClean="0">
              <a:latin typeface="HelveticaNeue LT 55 Roman"/>
              <a:ea typeface="Calibri"/>
              <a:cs typeface="Times New Roman"/>
            </a:endParaRPr>
          </a:p>
          <a:p>
            <a:pPr marL="109612" indent="0">
              <a:lnSpc>
                <a:spcPct val="115000"/>
              </a:lnSpc>
              <a:spcBef>
                <a:spcPts val="0"/>
              </a:spcBef>
              <a:buNone/>
            </a:pPr>
            <a:r>
              <a:rPr lang="en-US" sz="2500" i="1" dirty="0" smtClean="0">
                <a:latin typeface="HelveticaNeue LT 55 Roman"/>
                <a:ea typeface="Calibri"/>
                <a:cs typeface="Times New Roman"/>
              </a:rPr>
              <a:t>Section 2</a:t>
            </a:r>
          </a:p>
          <a:p>
            <a:pPr>
              <a:lnSpc>
                <a:spcPct val="115000"/>
              </a:lnSpc>
              <a:spcBef>
                <a:spcPts val="0"/>
              </a:spcBef>
            </a:pPr>
            <a:endParaRPr lang="en-US" sz="2000" dirty="0">
              <a:latin typeface="HelveticaNeue LT 55 Roman"/>
              <a:ea typeface="Calibri"/>
              <a:cs typeface="Times New Roman"/>
            </a:endParaRPr>
          </a:p>
          <a:p>
            <a:pPr>
              <a:lnSpc>
                <a:spcPct val="115000"/>
              </a:lnSpc>
              <a:spcBef>
                <a:spcPts val="0"/>
              </a:spcBef>
            </a:pPr>
            <a:r>
              <a:rPr lang="en-US" sz="2000" dirty="0" smtClean="0">
                <a:latin typeface="HelveticaNeue LT 55 Roman"/>
                <a:ea typeface="Calibri"/>
                <a:cs typeface="Times New Roman"/>
              </a:rPr>
              <a:t>Information entered on Policy Details will prepopulate the insured address.</a:t>
            </a:r>
          </a:p>
          <a:p>
            <a:pPr>
              <a:lnSpc>
                <a:spcPct val="115000"/>
              </a:lnSpc>
              <a:spcBef>
                <a:spcPts val="0"/>
              </a:spcBef>
            </a:pPr>
            <a:endParaRPr lang="en-US" sz="2000" dirty="0">
              <a:latin typeface="HelveticaNeue LT 55 Roman"/>
              <a:ea typeface="Calibri"/>
              <a:cs typeface="Times New Roman"/>
            </a:endParaRPr>
          </a:p>
          <a:p>
            <a:pPr>
              <a:lnSpc>
                <a:spcPct val="115000"/>
              </a:lnSpc>
              <a:spcBef>
                <a:spcPts val="0"/>
              </a:spcBef>
            </a:pPr>
            <a:r>
              <a:rPr lang="en-US" sz="2000" dirty="0" smtClean="0">
                <a:latin typeface="HelveticaNeue LT 55 Roman"/>
                <a:ea typeface="Calibri"/>
                <a:cs typeface="Times New Roman"/>
              </a:rPr>
              <a:t>Coverage information will prepopulate the coverage field.</a:t>
            </a:r>
          </a:p>
          <a:p>
            <a:pPr>
              <a:lnSpc>
                <a:spcPct val="115000"/>
              </a:lnSpc>
              <a:spcBef>
                <a:spcPts val="0"/>
              </a:spcBef>
            </a:pPr>
            <a:endParaRPr lang="en-US" sz="2000" dirty="0">
              <a:latin typeface="HelveticaNeue LT 55 Roman"/>
              <a:ea typeface="Calibri"/>
              <a:cs typeface="Times New Roman"/>
            </a:endParaRPr>
          </a:p>
          <a:p>
            <a:pPr marL="109612" indent="0">
              <a:lnSpc>
                <a:spcPct val="115000"/>
              </a:lnSpc>
              <a:spcBef>
                <a:spcPts val="0"/>
              </a:spcBef>
              <a:buNone/>
            </a:pPr>
            <a:r>
              <a:rPr lang="en-US" sz="2500" i="1" dirty="0" smtClean="0">
                <a:latin typeface="HelveticaNeue LT 55 Roman"/>
                <a:ea typeface="Calibri"/>
                <a:cs typeface="Times New Roman"/>
              </a:rPr>
              <a:t>Section 3</a:t>
            </a:r>
            <a:endParaRPr lang="en-US" sz="2500" i="1" dirty="0">
              <a:ea typeface="Calibri"/>
              <a:cs typeface="Times New Roman"/>
            </a:endParaRPr>
          </a:p>
          <a:p>
            <a:pPr marL="0" marR="0" indent="0">
              <a:lnSpc>
                <a:spcPct val="115000"/>
              </a:lnSpc>
              <a:spcBef>
                <a:spcPts val="0"/>
              </a:spcBef>
              <a:spcAft>
                <a:spcPts val="0"/>
              </a:spcAft>
              <a:buNone/>
            </a:pPr>
            <a:r>
              <a:rPr lang="en-US" sz="2500" dirty="0" smtClean="0">
                <a:effectLst/>
                <a:latin typeface="HelveticaNeue LT 55 Roman"/>
                <a:ea typeface="Calibri"/>
                <a:cs typeface="Times New Roman"/>
              </a:rPr>
              <a:t> </a:t>
            </a:r>
            <a:endParaRPr lang="en-US" sz="2500" dirty="0">
              <a:ea typeface="Calibri"/>
              <a:cs typeface="Times New Roman"/>
            </a:endParaRPr>
          </a:p>
          <a:p>
            <a:pPr>
              <a:lnSpc>
                <a:spcPct val="115000"/>
              </a:lnSpc>
              <a:spcBef>
                <a:spcPts val="0"/>
              </a:spcBef>
            </a:pPr>
            <a:r>
              <a:rPr lang="en-US" sz="2000" dirty="0" smtClean="0">
                <a:effectLst/>
                <a:latin typeface="HelveticaNeue LT 55 Roman"/>
                <a:ea typeface="Calibri"/>
                <a:cs typeface="Times New Roman"/>
              </a:rPr>
              <a:t>Once the form has been completed, complete </a:t>
            </a:r>
            <a:r>
              <a:rPr lang="en-US" sz="2000" b="1" dirty="0" smtClean="0">
                <a:effectLst/>
                <a:latin typeface="HelveticaNeue LT 55 Roman"/>
                <a:ea typeface="Calibri"/>
                <a:cs typeface="Times New Roman"/>
              </a:rPr>
              <a:t>both</a:t>
            </a:r>
            <a:r>
              <a:rPr lang="en-US" sz="2000" dirty="0" smtClean="0">
                <a:effectLst/>
                <a:latin typeface="HelveticaNeue LT 55 Roman"/>
                <a:ea typeface="Calibri"/>
                <a:cs typeface="Times New Roman"/>
              </a:rPr>
              <a:t> the Date of Signature field and check the box under the Signature line.  </a:t>
            </a:r>
            <a:endParaRPr lang="en-US" sz="2000" dirty="0">
              <a:ea typeface="Calibri"/>
              <a:cs typeface="Times New Roman"/>
            </a:endParaRPr>
          </a:p>
          <a:p>
            <a:pPr marL="0" marR="0">
              <a:lnSpc>
                <a:spcPct val="115000"/>
              </a:lnSpc>
              <a:spcBef>
                <a:spcPts val="0"/>
              </a:spcBef>
              <a:spcAft>
                <a:spcPts val="0"/>
              </a:spcAft>
            </a:pPr>
            <a:endParaRPr lang="en-US" sz="2000" dirty="0" smtClean="0">
              <a:effectLst/>
              <a:latin typeface="HelveticaNeue LT 55 Roman"/>
              <a:ea typeface="Calibri"/>
              <a:cs typeface="Times New Roman"/>
            </a:endParaRPr>
          </a:p>
          <a:p>
            <a:pPr marL="0" marR="0" indent="0">
              <a:lnSpc>
                <a:spcPct val="115000"/>
              </a:lnSpc>
              <a:spcBef>
                <a:spcPts val="0"/>
              </a:spcBef>
              <a:spcAft>
                <a:spcPts val="0"/>
              </a:spcAft>
              <a:buNone/>
            </a:pPr>
            <a:r>
              <a:rPr lang="en-US" sz="2000" dirty="0" smtClean="0">
                <a:effectLst/>
                <a:latin typeface="HelveticaNeue LT 55 Roman"/>
                <a:ea typeface="Calibri"/>
                <a:cs typeface="Times New Roman"/>
              </a:rPr>
              <a:t> </a:t>
            </a:r>
            <a:endParaRPr lang="en-US" sz="2000" dirty="0">
              <a:ea typeface="Calibri"/>
              <a:cs typeface="Times New Roman"/>
            </a:endParaRPr>
          </a:p>
          <a:p>
            <a:pPr>
              <a:lnSpc>
                <a:spcPct val="115000"/>
              </a:lnSpc>
              <a:spcBef>
                <a:spcPts val="0"/>
              </a:spcBef>
            </a:pPr>
            <a:r>
              <a:rPr lang="en-US" sz="2000" dirty="0" smtClean="0">
                <a:effectLst/>
                <a:latin typeface="HelveticaNeue LT 55 Roman"/>
                <a:ea typeface="Calibri"/>
                <a:cs typeface="Times New Roman"/>
              </a:rPr>
              <a:t>Click the Save Form button to save the information. </a:t>
            </a:r>
            <a:endParaRPr lang="en-US" sz="2000" dirty="0">
              <a:ea typeface="Calibri"/>
              <a:cs typeface="Times New Roman"/>
            </a:endParaRPr>
          </a:p>
          <a:p>
            <a:pPr marL="0" marR="0" indent="0">
              <a:lnSpc>
                <a:spcPct val="115000"/>
              </a:lnSpc>
              <a:spcBef>
                <a:spcPts val="0"/>
              </a:spcBef>
              <a:spcAft>
                <a:spcPts val="0"/>
              </a:spcAft>
              <a:buNone/>
            </a:pPr>
            <a:r>
              <a:rPr lang="en-US" sz="2000" dirty="0" smtClean="0">
                <a:effectLst/>
                <a:latin typeface="HelveticaNeue LT 55 Roman"/>
                <a:ea typeface="Calibri"/>
                <a:cs typeface="Times New Roman"/>
              </a:rPr>
              <a:t> </a:t>
            </a:r>
            <a:endParaRPr lang="en-US" sz="2000" dirty="0">
              <a:ea typeface="Calibri"/>
              <a:cs typeface="Times New Roman"/>
            </a:endParaRPr>
          </a:p>
        </p:txBody>
      </p:sp>
      <p:sp>
        <p:nvSpPr>
          <p:cNvPr id="3" name="Slide Number Placeholder 2"/>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10</a:t>
            </a:fld>
            <a:endParaRPr lang="en-US">
              <a:solidFill>
                <a:prstClr val="black"/>
              </a:solidFill>
            </a:endParaRPr>
          </a:p>
        </p:txBody>
      </p:sp>
      <p:pic>
        <p:nvPicPr>
          <p:cNvPr id="4098" name="Picture 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200"/>
            <a:ext cx="3133549" cy="5294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ight Arrow 4"/>
          <p:cNvSpPr/>
          <p:nvPr/>
        </p:nvSpPr>
        <p:spPr>
          <a:xfrm>
            <a:off x="990600" y="2362200"/>
            <a:ext cx="228600" cy="762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63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534400" cy="1143000"/>
          </a:xfrm>
        </p:spPr>
        <p:txBody>
          <a:bodyPr>
            <a:normAutofit/>
          </a:bodyPr>
          <a:lstStyle/>
          <a:p>
            <a:r>
              <a:rPr lang="en-US" sz="3200" dirty="0" smtClean="0">
                <a:solidFill>
                  <a:srgbClr val="1D5CAB"/>
                </a:solidFill>
              </a:rPr>
              <a:t>Online Diligent Search </a:t>
            </a:r>
            <a:r>
              <a:rPr lang="en-US" sz="3200" dirty="0" smtClean="0">
                <a:solidFill>
                  <a:srgbClr val="1D5CAB"/>
                </a:solidFill>
              </a:rPr>
              <a:t>Report</a:t>
            </a:r>
            <a:br>
              <a:rPr lang="en-US" sz="3200" dirty="0" smtClean="0">
                <a:solidFill>
                  <a:srgbClr val="1D5CAB"/>
                </a:solidFill>
              </a:rPr>
            </a:br>
            <a:r>
              <a:rPr lang="en-US" sz="3200" dirty="0" smtClean="0">
                <a:solidFill>
                  <a:srgbClr val="1D5CAB"/>
                </a:solidFill>
              </a:rPr>
              <a:t>Sections </a:t>
            </a:r>
            <a:r>
              <a:rPr lang="en-US" sz="3200" dirty="0" smtClean="0">
                <a:solidFill>
                  <a:srgbClr val="1D5CAB"/>
                </a:solidFill>
              </a:rPr>
              <a:t>1 and 2</a:t>
            </a:r>
            <a:endParaRPr lang="en-US" sz="3200" dirty="0"/>
          </a:p>
        </p:txBody>
      </p:sp>
      <p:sp>
        <p:nvSpPr>
          <p:cNvPr id="4" name="Content Placeholder 3"/>
          <p:cNvSpPr>
            <a:spLocks noGrp="1"/>
          </p:cNvSpPr>
          <p:nvPr>
            <p:ph sz="half" idx="4294967295"/>
          </p:nvPr>
        </p:nvSpPr>
        <p:spPr>
          <a:xfrm>
            <a:off x="4648200" y="1600200"/>
            <a:ext cx="4038600" cy="4525963"/>
          </a:xfrm>
        </p:spPr>
        <p:txBody>
          <a:bodyPr>
            <a:normAutofit fontScale="55000" lnSpcReduction="20000"/>
          </a:bodyPr>
          <a:lstStyle/>
          <a:p>
            <a:pPr marL="0" marR="0" indent="0">
              <a:lnSpc>
                <a:spcPct val="115000"/>
              </a:lnSpc>
              <a:spcBef>
                <a:spcPts val="0"/>
              </a:spcBef>
              <a:spcAft>
                <a:spcPts val="0"/>
              </a:spcAft>
              <a:buNone/>
            </a:pPr>
            <a:r>
              <a:rPr lang="en-US" b="1" dirty="0" smtClean="0">
                <a:effectLst/>
                <a:latin typeface="HelveticaNeue LT 55 Roman"/>
                <a:ea typeface="Calibri"/>
                <a:cs typeface="Times New Roman"/>
              </a:rPr>
              <a:t>Online SL2 Form</a:t>
            </a:r>
            <a:endParaRPr lang="en-US" b="1" dirty="0">
              <a:ea typeface="Calibri"/>
              <a:cs typeface="Times New Roman"/>
            </a:endParaRPr>
          </a:p>
          <a:p>
            <a:pPr marL="109612" indent="0">
              <a:lnSpc>
                <a:spcPct val="115000"/>
              </a:lnSpc>
              <a:spcBef>
                <a:spcPts val="0"/>
              </a:spcBef>
              <a:buNone/>
            </a:pPr>
            <a:endParaRPr lang="en-US" dirty="0" smtClean="0">
              <a:effectLst/>
              <a:latin typeface="HelveticaNeue LT 55 Roman"/>
              <a:ea typeface="Calibri"/>
              <a:cs typeface="Times New Roman"/>
            </a:endParaRPr>
          </a:p>
          <a:p>
            <a:pPr marL="109612" indent="0">
              <a:lnSpc>
                <a:spcPct val="115000"/>
              </a:lnSpc>
              <a:spcBef>
                <a:spcPts val="0"/>
              </a:spcBef>
              <a:buNone/>
            </a:pPr>
            <a:r>
              <a:rPr lang="en-US" dirty="0" smtClean="0">
                <a:effectLst/>
                <a:latin typeface="HelveticaNeue LT 55 Roman"/>
                <a:ea typeface="Calibri"/>
                <a:cs typeface="Times New Roman"/>
              </a:rPr>
              <a:t>If you have selected the </a:t>
            </a:r>
            <a:r>
              <a:rPr lang="en-US" b="1" u="sng" dirty="0" smtClean="0">
                <a:solidFill>
                  <a:srgbClr val="0070C0"/>
                </a:solidFill>
                <a:effectLst/>
                <a:latin typeface="HelveticaNeue LT 55 Roman"/>
                <a:ea typeface="Calibri"/>
                <a:cs typeface="Times New Roman"/>
              </a:rPr>
              <a:t>Complete SL2 Form</a:t>
            </a:r>
            <a:r>
              <a:rPr lang="en-US" b="1" dirty="0" smtClean="0">
                <a:solidFill>
                  <a:srgbClr val="0070C0"/>
                </a:solidFill>
                <a:effectLst/>
                <a:latin typeface="HelveticaNeue LT 55 Roman"/>
                <a:ea typeface="Calibri"/>
                <a:cs typeface="Times New Roman"/>
              </a:rPr>
              <a:t> </a:t>
            </a:r>
            <a:r>
              <a:rPr lang="en-US" dirty="0" smtClean="0">
                <a:effectLst/>
                <a:latin typeface="HelveticaNeue LT 55 Roman"/>
                <a:ea typeface="Calibri"/>
                <a:cs typeface="Times New Roman"/>
              </a:rPr>
              <a:t>button:</a:t>
            </a:r>
          </a:p>
          <a:p>
            <a:pPr marL="109612" indent="0">
              <a:lnSpc>
                <a:spcPct val="115000"/>
              </a:lnSpc>
              <a:spcBef>
                <a:spcPts val="0"/>
              </a:spcBef>
              <a:buNone/>
            </a:pPr>
            <a:endParaRPr lang="en-US" dirty="0">
              <a:latin typeface="HelveticaNeue LT 55 Roman"/>
              <a:ea typeface="Calibri"/>
              <a:cs typeface="Times New Roman"/>
            </a:endParaRPr>
          </a:p>
          <a:p>
            <a:pPr marL="109612" indent="0">
              <a:lnSpc>
                <a:spcPct val="115000"/>
              </a:lnSpc>
              <a:spcBef>
                <a:spcPts val="0"/>
              </a:spcBef>
              <a:buNone/>
            </a:pPr>
            <a:r>
              <a:rPr lang="en-US" i="1" dirty="0" smtClean="0">
                <a:effectLst/>
                <a:latin typeface="HelveticaNeue LT 55 Roman"/>
                <a:ea typeface="Calibri"/>
                <a:cs typeface="Times New Roman"/>
              </a:rPr>
              <a:t>Section 1</a:t>
            </a:r>
          </a:p>
          <a:p>
            <a:pPr marL="109612" indent="0">
              <a:lnSpc>
                <a:spcPct val="115000"/>
              </a:lnSpc>
              <a:spcBef>
                <a:spcPts val="0"/>
              </a:spcBef>
              <a:buNone/>
            </a:pPr>
            <a:endParaRPr lang="en-US" i="1" dirty="0" smtClean="0">
              <a:effectLst/>
              <a:latin typeface="HelveticaNeue LT 55 Roman"/>
              <a:ea typeface="Calibri"/>
              <a:cs typeface="Times New Roman"/>
            </a:endParaRPr>
          </a:p>
          <a:p>
            <a:pPr marL="514590" lvl="1" indent="-342900">
              <a:lnSpc>
                <a:spcPct val="115000"/>
              </a:lnSpc>
              <a:spcBef>
                <a:spcPts val="0"/>
              </a:spcBef>
              <a:buSzPct val="68000"/>
              <a:buFont typeface="Wingdings 3" pitchFamily="18" charset="2"/>
              <a:buChar char=""/>
            </a:pPr>
            <a:r>
              <a:rPr lang="en-US" dirty="0" smtClean="0">
                <a:effectLst/>
                <a:latin typeface="HelveticaNeue LT 55 Roman"/>
                <a:ea typeface="Calibri"/>
                <a:cs typeface="Times New Roman"/>
              </a:rPr>
              <a:t>Enter the placing broker’s first and last name, </a:t>
            </a:r>
            <a:r>
              <a:rPr lang="en-US" b="1" u="sng" dirty="0" smtClean="0">
                <a:effectLst/>
                <a:latin typeface="HelveticaNeue LT 55 Roman"/>
                <a:ea typeface="Calibri"/>
                <a:cs typeface="Times New Roman"/>
              </a:rPr>
              <a:t>or </a:t>
            </a:r>
          </a:p>
          <a:p>
            <a:pPr marL="171690" lvl="1" indent="0">
              <a:lnSpc>
                <a:spcPct val="115000"/>
              </a:lnSpc>
              <a:spcBef>
                <a:spcPts val="0"/>
              </a:spcBef>
              <a:buNone/>
            </a:pPr>
            <a:endParaRPr lang="en-US" b="1" u="sng" dirty="0" smtClean="0">
              <a:effectLst/>
              <a:latin typeface="HelveticaNeue LT 55 Roman"/>
              <a:ea typeface="Calibri"/>
              <a:cs typeface="Times New Roman"/>
            </a:endParaRPr>
          </a:p>
          <a:p>
            <a:pPr marL="514590" lvl="1" indent="-342900">
              <a:lnSpc>
                <a:spcPct val="115000"/>
              </a:lnSpc>
              <a:spcBef>
                <a:spcPts val="0"/>
              </a:spcBef>
              <a:buSzPct val="68000"/>
              <a:buFont typeface="Wingdings 3" pitchFamily="18" charset="2"/>
              <a:buChar char=""/>
            </a:pPr>
            <a:r>
              <a:rPr lang="en-US" dirty="0" smtClean="0">
                <a:effectLst/>
                <a:latin typeface="HelveticaNeue LT 55 Roman"/>
                <a:ea typeface="Calibri"/>
                <a:cs typeface="Times New Roman"/>
              </a:rPr>
              <a:t>Select a </a:t>
            </a:r>
            <a:r>
              <a:rPr lang="en-US" dirty="0" err="1" smtClean="0">
                <a:effectLst/>
                <a:latin typeface="HelveticaNeue LT 55 Roman"/>
                <a:ea typeface="Calibri"/>
                <a:cs typeface="Times New Roman"/>
              </a:rPr>
              <a:t>transactor</a:t>
            </a:r>
            <a:r>
              <a:rPr lang="en-US" dirty="0" smtClean="0">
                <a:effectLst/>
                <a:latin typeface="HelveticaNeue LT 55 Roman"/>
                <a:ea typeface="Calibri"/>
                <a:cs typeface="Times New Roman"/>
              </a:rPr>
              <a:t> from a drop-down list of </a:t>
            </a:r>
            <a:r>
              <a:rPr lang="en-US" dirty="0" err="1" smtClean="0">
                <a:effectLst/>
                <a:latin typeface="HelveticaNeue LT 55 Roman"/>
                <a:ea typeface="Calibri"/>
                <a:cs typeface="Times New Roman"/>
              </a:rPr>
              <a:t>transactors</a:t>
            </a:r>
            <a:r>
              <a:rPr lang="en-US" dirty="0" smtClean="0">
                <a:effectLst/>
                <a:latin typeface="HelveticaNeue LT 55 Roman"/>
                <a:ea typeface="Calibri"/>
                <a:cs typeface="Times New Roman"/>
              </a:rPr>
              <a:t> created by your master user. </a:t>
            </a:r>
          </a:p>
          <a:p>
            <a:pPr marL="800100" lvl="2">
              <a:lnSpc>
                <a:spcPct val="115000"/>
              </a:lnSpc>
              <a:spcBef>
                <a:spcPts val="0"/>
              </a:spcBef>
            </a:pPr>
            <a:endParaRPr lang="en-US" dirty="0" smtClean="0">
              <a:effectLst/>
              <a:latin typeface="HelveticaNeue LT 55 Roman"/>
              <a:ea typeface="Calibri"/>
              <a:cs typeface="Times New Roman"/>
            </a:endParaRPr>
          </a:p>
          <a:p>
            <a:pPr marL="800100" lvl="2">
              <a:lnSpc>
                <a:spcPct val="115000"/>
              </a:lnSpc>
              <a:spcBef>
                <a:spcPts val="0"/>
              </a:spcBef>
            </a:pPr>
            <a:r>
              <a:rPr lang="en-US" dirty="0" smtClean="0">
                <a:effectLst/>
                <a:latin typeface="HelveticaNeue LT 55 Roman"/>
                <a:ea typeface="Calibri"/>
                <a:cs typeface="Times New Roman"/>
              </a:rPr>
              <a:t>If you select a </a:t>
            </a:r>
            <a:r>
              <a:rPr lang="en-US" dirty="0" err="1" smtClean="0">
                <a:effectLst/>
                <a:latin typeface="HelveticaNeue LT 55 Roman"/>
                <a:ea typeface="Calibri"/>
                <a:cs typeface="Times New Roman"/>
              </a:rPr>
              <a:t>transactor</a:t>
            </a:r>
            <a:r>
              <a:rPr lang="en-US" dirty="0" smtClean="0">
                <a:effectLst/>
                <a:latin typeface="HelveticaNeue LT 55 Roman"/>
                <a:ea typeface="Calibri"/>
                <a:cs typeface="Times New Roman"/>
              </a:rPr>
              <a:t> from the drop-down list, the broker’s license number will populate with the license you have on file.</a:t>
            </a:r>
            <a:endParaRPr lang="en-US" dirty="0">
              <a:ea typeface="Calibri"/>
              <a:cs typeface="Times New Roman"/>
            </a:endParaRPr>
          </a:p>
          <a:p>
            <a:pPr marL="0" marR="0" indent="0">
              <a:lnSpc>
                <a:spcPct val="115000"/>
              </a:lnSpc>
              <a:spcBef>
                <a:spcPts val="0"/>
              </a:spcBef>
              <a:spcAft>
                <a:spcPts val="0"/>
              </a:spcAft>
              <a:buNone/>
            </a:pPr>
            <a:r>
              <a:rPr lang="en-US" i="1" dirty="0" smtClean="0">
                <a:effectLst/>
                <a:latin typeface="HelveticaNeue LT 55 Roman"/>
                <a:ea typeface="Calibri"/>
                <a:cs typeface="Times New Roman"/>
              </a:rPr>
              <a:t>Section 2</a:t>
            </a:r>
          </a:p>
          <a:p>
            <a:pPr marL="0" marR="0" indent="0">
              <a:lnSpc>
                <a:spcPct val="115000"/>
              </a:lnSpc>
              <a:spcBef>
                <a:spcPts val="0"/>
              </a:spcBef>
              <a:spcAft>
                <a:spcPts val="0"/>
              </a:spcAft>
              <a:buNone/>
            </a:pPr>
            <a:endParaRPr lang="en-US" dirty="0">
              <a:ea typeface="Calibri"/>
              <a:cs typeface="Times New Roman"/>
            </a:endParaRPr>
          </a:p>
          <a:p>
            <a:pPr>
              <a:lnSpc>
                <a:spcPct val="115000"/>
              </a:lnSpc>
              <a:spcBef>
                <a:spcPts val="0"/>
              </a:spcBef>
            </a:pPr>
            <a:r>
              <a:rPr lang="en-US" sz="2300" dirty="0" smtClean="0">
                <a:effectLst/>
                <a:latin typeface="HelveticaNeue LT 55 Roman"/>
                <a:ea typeface="Calibri"/>
                <a:cs typeface="Times New Roman"/>
              </a:rPr>
              <a:t>The information entered in the Policy Details and Transaction </a:t>
            </a:r>
            <a:r>
              <a:rPr lang="en-US" sz="2300" dirty="0">
                <a:latin typeface="HelveticaNeue LT 55 Roman"/>
                <a:ea typeface="Calibri"/>
                <a:cs typeface="Times New Roman"/>
              </a:rPr>
              <a:t>D</a:t>
            </a:r>
            <a:r>
              <a:rPr lang="en-US" sz="2300" dirty="0" smtClean="0">
                <a:effectLst/>
                <a:latin typeface="HelveticaNeue LT 55 Roman"/>
                <a:ea typeface="Calibri"/>
                <a:cs typeface="Times New Roman"/>
              </a:rPr>
              <a:t>etails will be transferred over to the corresponding fields on this form. </a:t>
            </a:r>
            <a:endParaRPr lang="en-US" sz="2300" dirty="0">
              <a:ea typeface="Calibri"/>
              <a:cs typeface="Times New Roman"/>
            </a:endParaRPr>
          </a:p>
          <a:p>
            <a:pPr marL="0" marR="0" indent="0">
              <a:lnSpc>
                <a:spcPct val="115000"/>
              </a:lnSpc>
              <a:spcBef>
                <a:spcPts val="0"/>
              </a:spcBef>
              <a:spcAft>
                <a:spcPts val="0"/>
              </a:spcAft>
              <a:buNone/>
            </a:pPr>
            <a:r>
              <a:rPr lang="en-US" dirty="0" smtClean="0">
                <a:effectLst/>
                <a:latin typeface="HelveticaNeue LT 55 Roman"/>
                <a:ea typeface="Calibri"/>
                <a:cs typeface="Times New Roman"/>
              </a:rPr>
              <a:t> </a:t>
            </a:r>
            <a:endParaRPr lang="en-US" dirty="0">
              <a:ea typeface="Calibri"/>
              <a:cs typeface="Times New Roman"/>
            </a:endParaRPr>
          </a:p>
        </p:txBody>
      </p:sp>
      <p:sp>
        <p:nvSpPr>
          <p:cNvPr id="3" name="Slide Number Placeholder 2"/>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11</a:t>
            </a:fld>
            <a:endParaRPr lang="en-US">
              <a:solidFill>
                <a:prstClr val="black"/>
              </a:solidFill>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600201"/>
            <a:ext cx="4222130" cy="419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04800" y="2286000"/>
            <a:ext cx="152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676400" y="2057400"/>
            <a:ext cx="228600"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42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00600" y="1200155"/>
            <a:ext cx="3886200" cy="4667245"/>
          </a:xfrm>
        </p:spPr>
        <p:txBody>
          <a:bodyPr>
            <a:normAutofit/>
          </a:bodyPr>
          <a:lstStyle/>
          <a:p>
            <a:pPr marL="0" lvl="0" indent="0">
              <a:lnSpc>
                <a:spcPct val="115000"/>
              </a:lnSpc>
              <a:spcBef>
                <a:spcPts val="0"/>
              </a:spcBef>
              <a:buClr>
                <a:srgbClr val="1D5CAB"/>
              </a:buClr>
              <a:buNone/>
            </a:pPr>
            <a:r>
              <a:rPr lang="en-US" sz="1200" i="1" dirty="0">
                <a:solidFill>
                  <a:prstClr val="black"/>
                </a:solidFill>
                <a:ea typeface="Calibri"/>
                <a:cs typeface="Times New Roman"/>
              </a:rPr>
              <a:t>Section </a:t>
            </a:r>
            <a:r>
              <a:rPr lang="en-US" sz="1200" i="1" dirty="0" smtClean="0">
                <a:solidFill>
                  <a:prstClr val="black"/>
                </a:solidFill>
                <a:ea typeface="Calibri"/>
                <a:cs typeface="Times New Roman"/>
              </a:rPr>
              <a:t>3 and 4</a:t>
            </a:r>
          </a:p>
          <a:p>
            <a:pPr marL="0" lvl="0" indent="0">
              <a:lnSpc>
                <a:spcPct val="115000"/>
              </a:lnSpc>
              <a:spcBef>
                <a:spcPts val="0"/>
              </a:spcBef>
              <a:buClr>
                <a:srgbClr val="1D5CAB"/>
              </a:buClr>
              <a:buNone/>
            </a:pPr>
            <a:endParaRPr lang="en-US" sz="1200" i="1" dirty="0">
              <a:solidFill>
                <a:prstClr val="black"/>
              </a:solidFill>
              <a:ea typeface="Calibri"/>
              <a:cs typeface="Times New Roman"/>
            </a:endParaRPr>
          </a:p>
          <a:p>
            <a:pPr marL="171450" indent="-171450">
              <a:lnSpc>
                <a:spcPct val="115000"/>
              </a:lnSpc>
              <a:spcBef>
                <a:spcPts val="0"/>
              </a:spcBef>
              <a:buClr>
                <a:srgbClr val="1D5CAB"/>
              </a:buClr>
            </a:pPr>
            <a:r>
              <a:rPr lang="en-US" sz="1100" dirty="0" smtClean="0">
                <a:solidFill>
                  <a:prstClr val="black"/>
                </a:solidFill>
                <a:ea typeface="Calibri"/>
                <a:cs typeface="Times New Roman"/>
              </a:rPr>
              <a:t>These sections only need to be completed if the questions pertain to the type of coverage for sections 3 and 4.</a:t>
            </a:r>
            <a:endParaRPr lang="en-US" sz="1100" dirty="0">
              <a:solidFill>
                <a:prstClr val="black"/>
              </a:solidFill>
              <a:ea typeface="Calibri"/>
              <a:cs typeface="Times New Roman"/>
            </a:endParaRPr>
          </a:p>
          <a:p>
            <a:pPr marL="109612" lvl="0" indent="0">
              <a:lnSpc>
                <a:spcPct val="115000"/>
              </a:lnSpc>
              <a:spcBef>
                <a:spcPts val="0"/>
              </a:spcBef>
              <a:buClr>
                <a:srgbClr val="1D5CAB"/>
              </a:buClr>
              <a:buNone/>
            </a:pPr>
            <a:endParaRPr lang="en-US" sz="1300" dirty="0" smtClean="0">
              <a:solidFill>
                <a:prstClr val="black"/>
              </a:solidFill>
              <a:ea typeface="Calibri"/>
              <a:cs typeface="Times New Roman"/>
            </a:endParaRPr>
          </a:p>
          <a:p>
            <a:pPr marL="0" lvl="0" indent="0">
              <a:lnSpc>
                <a:spcPct val="115000"/>
              </a:lnSpc>
              <a:spcBef>
                <a:spcPts val="0"/>
              </a:spcBef>
              <a:buClr>
                <a:srgbClr val="1D5CAB"/>
              </a:buClr>
              <a:buNone/>
            </a:pPr>
            <a:r>
              <a:rPr lang="en-US" sz="1200" i="1" dirty="0" smtClean="0">
                <a:solidFill>
                  <a:prstClr val="black"/>
                </a:solidFill>
                <a:ea typeface="Calibri"/>
                <a:cs typeface="Times New Roman"/>
              </a:rPr>
              <a:t>Section 5</a:t>
            </a:r>
          </a:p>
          <a:p>
            <a:pPr marL="0" lvl="0" indent="0">
              <a:lnSpc>
                <a:spcPct val="115000"/>
              </a:lnSpc>
              <a:spcBef>
                <a:spcPts val="0"/>
              </a:spcBef>
              <a:buClr>
                <a:srgbClr val="1D5CAB"/>
              </a:buClr>
              <a:buNone/>
            </a:pPr>
            <a:endParaRPr lang="en-US" sz="1200" i="1" dirty="0">
              <a:solidFill>
                <a:prstClr val="black"/>
              </a:solidFill>
              <a:ea typeface="Calibri"/>
              <a:cs typeface="Times New Roman"/>
            </a:endParaRPr>
          </a:p>
          <a:p>
            <a:pPr marL="171450" indent="-171450">
              <a:lnSpc>
                <a:spcPct val="115000"/>
              </a:lnSpc>
              <a:spcBef>
                <a:spcPts val="0"/>
              </a:spcBef>
              <a:buClr>
                <a:srgbClr val="1D5CAB"/>
              </a:buClr>
            </a:pPr>
            <a:r>
              <a:rPr lang="en-US" sz="1100" dirty="0" smtClean="0">
                <a:solidFill>
                  <a:prstClr val="black"/>
                </a:solidFill>
                <a:ea typeface="Calibri"/>
                <a:cs typeface="Times New Roman"/>
              </a:rPr>
              <a:t>If the policy was placed with a risk purchasing group (RPG), you would enter the name and address of the RPG.  You will need to determine if the RPG was registered with California, and if the insurer writing the risk was authorized under the RPG.</a:t>
            </a:r>
            <a:endParaRPr lang="en-US" sz="1100" dirty="0">
              <a:solidFill>
                <a:prstClr val="black"/>
              </a:solidFill>
              <a:ea typeface="Calibri"/>
              <a:cs typeface="Times New Roman"/>
            </a:endParaRPr>
          </a:p>
          <a:p>
            <a:pPr marL="0" lvl="0" indent="0">
              <a:lnSpc>
                <a:spcPct val="115000"/>
              </a:lnSpc>
              <a:spcBef>
                <a:spcPts val="0"/>
              </a:spcBef>
              <a:buClr>
                <a:srgbClr val="1D5CAB"/>
              </a:buClr>
              <a:buNone/>
            </a:pPr>
            <a:endParaRPr lang="en-US" sz="700" dirty="0">
              <a:solidFill>
                <a:prstClr val="black"/>
              </a:solidFill>
              <a:ea typeface="Calibri"/>
              <a:cs typeface="Times New Roman"/>
            </a:endParaRPr>
          </a:p>
          <a:p>
            <a:pPr marL="0" lvl="0" indent="0">
              <a:lnSpc>
                <a:spcPct val="115000"/>
              </a:lnSpc>
              <a:spcBef>
                <a:spcPts val="0"/>
              </a:spcBef>
              <a:buClr>
                <a:srgbClr val="1D5CAB"/>
              </a:buClr>
              <a:buNone/>
            </a:pPr>
            <a:endParaRPr lang="en-US" sz="700" b="1" i="1" dirty="0">
              <a:solidFill>
                <a:prstClr val="black"/>
              </a:solidFill>
              <a:ea typeface="Calibri"/>
              <a:cs typeface="Times New Roman"/>
            </a:endParaRPr>
          </a:p>
          <a:p>
            <a:pPr marL="0" lvl="0" indent="0">
              <a:lnSpc>
                <a:spcPct val="115000"/>
              </a:lnSpc>
              <a:spcBef>
                <a:spcPts val="0"/>
              </a:spcBef>
              <a:buClr>
                <a:srgbClr val="1D5CAB"/>
              </a:buClr>
              <a:buNone/>
            </a:pPr>
            <a:r>
              <a:rPr lang="en-US" sz="1200" i="1" dirty="0">
                <a:solidFill>
                  <a:prstClr val="black"/>
                </a:solidFill>
                <a:ea typeface="Calibri"/>
                <a:cs typeface="Times New Roman"/>
              </a:rPr>
              <a:t>Section 6(A) and (B</a:t>
            </a:r>
            <a:r>
              <a:rPr lang="en-US" sz="1200" i="1" dirty="0" smtClean="0">
                <a:solidFill>
                  <a:prstClr val="black"/>
                </a:solidFill>
                <a:ea typeface="Calibri"/>
                <a:cs typeface="Times New Roman"/>
              </a:rPr>
              <a:t>)</a:t>
            </a:r>
          </a:p>
          <a:p>
            <a:pPr marL="0" lvl="0" indent="0">
              <a:lnSpc>
                <a:spcPct val="115000"/>
              </a:lnSpc>
              <a:spcBef>
                <a:spcPts val="0"/>
              </a:spcBef>
              <a:buClr>
                <a:srgbClr val="1D5CAB"/>
              </a:buClr>
              <a:buNone/>
            </a:pPr>
            <a:endParaRPr lang="en-US" sz="1200" i="1" dirty="0">
              <a:solidFill>
                <a:prstClr val="black"/>
              </a:solidFill>
              <a:ea typeface="Calibri"/>
              <a:cs typeface="Times New Roman"/>
            </a:endParaRPr>
          </a:p>
          <a:p>
            <a:pPr marL="171450" indent="-171450">
              <a:lnSpc>
                <a:spcPct val="115000"/>
              </a:lnSpc>
              <a:spcBef>
                <a:spcPts val="0"/>
              </a:spcBef>
              <a:buClr>
                <a:srgbClr val="1D5CAB"/>
              </a:buClr>
            </a:pPr>
            <a:r>
              <a:rPr lang="en-US" sz="1100" dirty="0" smtClean="0">
                <a:solidFill>
                  <a:prstClr val="black"/>
                </a:solidFill>
                <a:ea typeface="Calibri"/>
                <a:cs typeface="Times New Roman"/>
              </a:rPr>
              <a:t>Enter the diligent search effort to place the risk with an admitted carrier.</a:t>
            </a:r>
          </a:p>
          <a:p>
            <a:pPr marL="171450" indent="-171450">
              <a:lnSpc>
                <a:spcPct val="115000"/>
              </a:lnSpc>
              <a:spcBef>
                <a:spcPts val="0"/>
              </a:spcBef>
              <a:buClr>
                <a:srgbClr val="1D5CAB"/>
              </a:buClr>
            </a:pPr>
            <a:endParaRPr lang="en-US" sz="700" dirty="0" smtClean="0">
              <a:solidFill>
                <a:prstClr val="black"/>
              </a:solidFill>
              <a:ea typeface="Calibri"/>
              <a:cs typeface="Times New Roman"/>
            </a:endParaRPr>
          </a:p>
          <a:p>
            <a:pPr marL="171450" indent="-171450">
              <a:lnSpc>
                <a:spcPct val="115000"/>
              </a:lnSpc>
              <a:spcBef>
                <a:spcPts val="0"/>
              </a:spcBef>
              <a:buClr>
                <a:srgbClr val="1D5CAB"/>
              </a:buClr>
            </a:pPr>
            <a:r>
              <a:rPr lang="en-US" sz="1100" dirty="0" smtClean="0">
                <a:solidFill>
                  <a:prstClr val="black"/>
                </a:solidFill>
                <a:ea typeface="Calibri"/>
                <a:cs typeface="Times New Roman"/>
              </a:rPr>
              <a:t>If someone other than the person named on line 1 performed the diligent search, enter the first and last name of the unlicensed individual who actually conducted the search. </a:t>
            </a:r>
          </a:p>
          <a:p>
            <a:pPr marL="109612" indent="0">
              <a:buNone/>
            </a:pPr>
            <a:endParaRPr lang="en-US" dirty="0"/>
          </a:p>
        </p:txBody>
      </p:sp>
      <p:sp>
        <p:nvSpPr>
          <p:cNvPr id="2" name="Slide Number Placeholder 1"/>
          <p:cNvSpPr>
            <a:spLocks noGrp="1"/>
          </p:cNvSpPr>
          <p:nvPr>
            <p:ph type="sldNum" sz="quarter" idx="12"/>
          </p:nvPr>
        </p:nvSpPr>
        <p:spPr/>
        <p:txBody>
          <a:bodyPr/>
          <a:lstStyle/>
          <a:p>
            <a:pPr defTabSz="913437"/>
            <a:fld id="{63E728BA-D847-4B24-BA3C-B3A73F81F284}" type="slidenum">
              <a:rPr lang="en-US" smtClean="0">
                <a:solidFill>
                  <a:prstClr val="black"/>
                </a:solidFill>
              </a:rPr>
              <a:pPr defTabSz="913437"/>
              <a:t>12</a:t>
            </a:fld>
            <a:endParaRPr lang="en-US">
              <a:solidFill>
                <a:prstClr val="black"/>
              </a:solidFill>
            </a:endParaRPr>
          </a:p>
        </p:txBody>
      </p:sp>
      <p:sp>
        <p:nvSpPr>
          <p:cNvPr id="3" name="Title 2"/>
          <p:cNvSpPr>
            <a:spLocks noGrp="1"/>
          </p:cNvSpPr>
          <p:nvPr>
            <p:ph type="title"/>
          </p:nvPr>
        </p:nvSpPr>
        <p:spPr/>
        <p:txBody>
          <a:bodyPr>
            <a:normAutofit fontScale="90000"/>
          </a:bodyPr>
          <a:lstStyle/>
          <a:p>
            <a:r>
              <a:rPr lang="en-US" dirty="0" smtClean="0"/>
              <a:t>Online Diligent Search </a:t>
            </a:r>
            <a:r>
              <a:rPr lang="en-US" dirty="0" smtClean="0"/>
              <a:t>Report</a:t>
            </a:r>
            <a:br>
              <a:rPr lang="en-US" dirty="0" smtClean="0"/>
            </a:br>
            <a:r>
              <a:rPr lang="en-US" dirty="0" smtClean="0"/>
              <a:t>Sections </a:t>
            </a:r>
            <a:r>
              <a:rPr lang="en-US" dirty="0" smtClean="0"/>
              <a:t>3 through 6 </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 y="1981200"/>
            <a:ext cx="4343401" cy="259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28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534400" cy="1143000"/>
          </a:xfrm>
        </p:spPr>
        <p:txBody>
          <a:bodyPr/>
          <a:lstStyle/>
          <a:p>
            <a:r>
              <a:rPr lang="en-US" sz="3200" dirty="0" smtClean="0">
                <a:solidFill>
                  <a:srgbClr val="1D5CAB"/>
                </a:solidFill>
              </a:rPr>
              <a:t>Online Diligent Search </a:t>
            </a:r>
            <a:r>
              <a:rPr lang="en-US" sz="3200" dirty="0" smtClean="0">
                <a:solidFill>
                  <a:srgbClr val="1D5CAB"/>
                </a:solidFill>
              </a:rPr>
              <a:t>Report</a:t>
            </a:r>
            <a:br>
              <a:rPr lang="en-US" sz="3200" dirty="0" smtClean="0">
                <a:solidFill>
                  <a:srgbClr val="1D5CAB"/>
                </a:solidFill>
              </a:rPr>
            </a:br>
            <a:r>
              <a:rPr lang="en-US" sz="3200" dirty="0" smtClean="0">
                <a:solidFill>
                  <a:srgbClr val="1D5CAB"/>
                </a:solidFill>
              </a:rPr>
              <a:t>Section </a:t>
            </a:r>
            <a:r>
              <a:rPr lang="en-US" sz="3200" dirty="0" smtClean="0">
                <a:solidFill>
                  <a:srgbClr val="1D5CAB"/>
                </a:solidFill>
              </a:rPr>
              <a:t>7</a:t>
            </a:r>
            <a:endParaRPr lang="en-US" dirty="0"/>
          </a:p>
        </p:txBody>
      </p:sp>
      <p:sp>
        <p:nvSpPr>
          <p:cNvPr id="4" name="Content Placeholder 3"/>
          <p:cNvSpPr>
            <a:spLocks noGrp="1"/>
          </p:cNvSpPr>
          <p:nvPr>
            <p:ph sz="half" idx="4294967295"/>
          </p:nvPr>
        </p:nvSpPr>
        <p:spPr>
          <a:xfrm>
            <a:off x="4953000" y="1371600"/>
            <a:ext cx="3657600" cy="4754563"/>
          </a:xfrm>
        </p:spPr>
        <p:txBody>
          <a:bodyPr>
            <a:normAutofit fontScale="47500" lnSpcReduction="20000"/>
          </a:bodyPr>
          <a:lstStyle/>
          <a:p>
            <a:pPr marL="0" marR="0" indent="0">
              <a:lnSpc>
                <a:spcPct val="115000"/>
              </a:lnSpc>
              <a:spcBef>
                <a:spcPts val="0"/>
              </a:spcBef>
              <a:spcAft>
                <a:spcPts val="0"/>
              </a:spcAft>
              <a:buNone/>
            </a:pPr>
            <a:endParaRPr lang="en-US" b="1" i="1" dirty="0">
              <a:latin typeface="HelveticaNeue LT 55 Roman"/>
              <a:ea typeface="Calibri"/>
              <a:cs typeface="Times New Roman"/>
            </a:endParaRPr>
          </a:p>
          <a:p>
            <a:pPr marL="0" lvl="0" indent="0">
              <a:lnSpc>
                <a:spcPct val="115000"/>
              </a:lnSpc>
              <a:spcBef>
                <a:spcPts val="0"/>
              </a:spcBef>
              <a:buClr>
                <a:srgbClr val="1D5CAB"/>
              </a:buClr>
              <a:buNone/>
            </a:pPr>
            <a:endParaRPr lang="en-US" sz="2800" b="1" i="1" dirty="0" smtClean="0">
              <a:solidFill>
                <a:prstClr val="black"/>
              </a:solidFill>
              <a:ea typeface="Calibri"/>
              <a:cs typeface="Times New Roman"/>
            </a:endParaRPr>
          </a:p>
          <a:p>
            <a:pPr marL="0" lvl="0" indent="0">
              <a:lnSpc>
                <a:spcPct val="115000"/>
              </a:lnSpc>
              <a:spcBef>
                <a:spcPts val="0"/>
              </a:spcBef>
              <a:buClr>
                <a:srgbClr val="1D5CAB"/>
              </a:buClr>
              <a:buNone/>
            </a:pPr>
            <a:r>
              <a:rPr lang="en-US" sz="2800" b="1" i="1" dirty="0" smtClean="0">
                <a:solidFill>
                  <a:prstClr val="black"/>
                </a:solidFill>
                <a:ea typeface="Calibri"/>
                <a:cs typeface="Times New Roman"/>
              </a:rPr>
              <a:t>Section 7(A) and (B)</a:t>
            </a:r>
            <a:endParaRPr lang="en-US" sz="2800" dirty="0">
              <a:solidFill>
                <a:prstClr val="black"/>
              </a:solidFill>
              <a:ea typeface="Calibri"/>
              <a:cs typeface="Times New Roman"/>
            </a:endParaRPr>
          </a:p>
          <a:p>
            <a:pPr marL="109612" indent="0">
              <a:lnSpc>
                <a:spcPct val="115000"/>
              </a:lnSpc>
              <a:spcBef>
                <a:spcPts val="0"/>
              </a:spcBef>
              <a:buNone/>
            </a:pPr>
            <a:endParaRPr lang="en-US" dirty="0" smtClean="0">
              <a:latin typeface="HelveticaNeue LT 55 Roman"/>
              <a:ea typeface="Calibri"/>
              <a:cs typeface="Times New Roman"/>
            </a:endParaRPr>
          </a:p>
          <a:p>
            <a:pPr marL="109612" indent="0">
              <a:lnSpc>
                <a:spcPct val="115000"/>
              </a:lnSpc>
              <a:spcBef>
                <a:spcPts val="0"/>
              </a:spcBef>
              <a:buNone/>
            </a:pPr>
            <a:endParaRPr lang="en-US" dirty="0" smtClean="0">
              <a:effectLst/>
              <a:latin typeface="HelveticaNeue LT 55 Roman"/>
              <a:ea typeface="Calibri"/>
              <a:cs typeface="Times New Roman"/>
            </a:endParaRPr>
          </a:p>
          <a:p>
            <a:pPr lvl="0">
              <a:lnSpc>
                <a:spcPct val="115000"/>
              </a:lnSpc>
              <a:spcBef>
                <a:spcPts val="0"/>
              </a:spcBef>
              <a:buClr>
                <a:srgbClr val="1D5CAB"/>
              </a:buClr>
            </a:pPr>
            <a:r>
              <a:rPr lang="en-US" dirty="0">
                <a:solidFill>
                  <a:prstClr val="black"/>
                </a:solidFill>
                <a:ea typeface="Calibri"/>
                <a:cs typeface="Times New Roman"/>
              </a:rPr>
              <a:t>If 7(A) was answered yes because the risk was submitted to at least three admitted carriers, you will need to complete the table on 7(B).</a:t>
            </a:r>
          </a:p>
          <a:p>
            <a:pPr marL="0" lvl="0" indent="0">
              <a:lnSpc>
                <a:spcPct val="115000"/>
              </a:lnSpc>
              <a:spcBef>
                <a:spcPts val="0"/>
              </a:spcBef>
              <a:buClr>
                <a:srgbClr val="1D5CAB"/>
              </a:buClr>
              <a:buNone/>
            </a:pPr>
            <a:r>
              <a:rPr lang="en-US" dirty="0">
                <a:solidFill>
                  <a:prstClr val="black"/>
                </a:solidFill>
                <a:ea typeface="Calibri"/>
                <a:cs typeface="Times New Roman"/>
              </a:rPr>
              <a:t> </a:t>
            </a:r>
          </a:p>
          <a:p>
            <a:pPr marL="400050" lvl="1">
              <a:lnSpc>
                <a:spcPct val="115000"/>
              </a:lnSpc>
              <a:spcBef>
                <a:spcPts val="0"/>
              </a:spcBef>
              <a:buClr>
                <a:srgbClr val="1D5CAB"/>
              </a:buClr>
            </a:pPr>
            <a:r>
              <a:rPr lang="en-US" sz="2100" dirty="0" smtClean="0">
                <a:solidFill>
                  <a:prstClr val="black"/>
                </a:solidFill>
                <a:ea typeface="Calibri"/>
                <a:cs typeface="Times New Roman"/>
              </a:rPr>
              <a:t>Once the Yes radio button is selected, the fields in 7(B) are enabled.</a:t>
            </a:r>
          </a:p>
          <a:p>
            <a:pPr marL="171690" lvl="1" indent="0">
              <a:lnSpc>
                <a:spcPct val="115000"/>
              </a:lnSpc>
              <a:spcBef>
                <a:spcPts val="0"/>
              </a:spcBef>
              <a:buClr>
                <a:srgbClr val="1D5CAB"/>
              </a:buClr>
              <a:buNone/>
            </a:pPr>
            <a:endParaRPr lang="en-US" sz="2100" dirty="0" smtClean="0">
              <a:solidFill>
                <a:prstClr val="black"/>
              </a:solidFill>
              <a:ea typeface="Calibri"/>
              <a:cs typeface="Times New Roman"/>
            </a:endParaRPr>
          </a:p>
          <a:p>
            <a:pPr marL="400050" lvl="1">
              <a:lnSpc>
                <a:spcPct val="115000"/>
              </a:lnSpc>
              <a:spcBef>
                <a:spcPts val="0"/>
              </a:spcBef>
              <a:buClr>
                <a:srgbClr val="1D5CAB"/>
              </a:buClr>
            </a:pPr>
            <a:r>
              <a:rPr lang="en-US" sz="2100" dirty="0" smtClean="0">
                <a:solidFill>
                  <a:prstClr val="black"/>
                </a:solidFill>
                <a:ea typeface="Calibri"/>
                <a:cs typeface="Times New Roman"/>
              </a:rPr>
              <a:t>The View the Admitted Insurers List is available to locate the authorized classes of business for each admitted carrier.</a:t>
            </a:r>
            <a:endParaRPr lang="en-US" dirty="0">
              <a:solidFill>
                <a:prstClr val="black"/>
              </a:solidFill>
              <a:ea typeface="Calibri"/>
              <a:cs typeface="Times New Roman"/>
            </a:endParaRPr>
          </a:p>
          <a:p>
            <a:pPr marL="0" lvl="0" indent="0">
              <a:lnSpc>
                <a:spcPct val="115000"/>
              </a:lnSpc>
              <a:spcBef>
                <a:spcPts val="0"/>
              </a:spcBef>
              <a:buClr>
                <a:srgbClr val="1D5CAB"/>
              </a:buClr>
              <a:buNone/>
            </a:pPr>
            <a:r>
              <a:rPr lang="en-US" dirty="0">
                <a:solidFill>
                  <a:prstClr val="black"/>
                </a:solidFill>
                <a:ea typeface="Calibri"/>
                <a:cs typeface="Times New Roman"/>
              </a:rPr>
              <a:t> </a:t>
            </a:r>
          </a:p>
          <a:p>
            <a:pPr lvl="0">
              <a:lnSpc>
                <a:spcPct val="115000"/>
              </a:lnSpc>
              <a:spcBef>
                <a:spcPts val="0"/>
              </a:spcBef>
              <a:buClr>
                <a:srgbClr val="1D5CAB"/>
              </a:buClr>
            </a:pPr>
            <a:r>
              <a:rPr lang="en-US" dirty="0">
                <a:solidFill>
                  <a:prstClr val="black"/>
                </a:solidFill>
                <a:ea typeface="Calibri"/>
                <a:cs typeface="Times New Roman"/>
              </a:rPr>
              <a:t>If </a:t>
            </a:r>
            <a:r>
              <a:rPr lang="en-US" dirty="0" smtClean="0">
                <a:solidFill>
                  <a:prstClr val="black"/>
                </a:solidFill>
                <a:ea typeface="Calibri"/>
                <a:cs typeface="Times New Roman"/>
              </a:rPr>
              <a:t>7(A) </a:t>
            </a:r>
            <a:r>
              <a:rPr lang="en-US" dirty="0">
                <a:solidFill>
                  <a:prstClr val="black"/>
                </a:solidFill>
                <a:ea typeface="Calibri"/>
                <a:cs typeface="Times New Roman"/>
              </a:rPr>
              <a:t>was answered no because the risk was not submitted to at least three admitted carriers, </a:t>
            </a:r>
            <a:r>
              <a:rPr lang="en-US" dirty="0" smtClean="0">
                <a:solidFill>
                  <a:prstClr val="black"/>
                </a:solidFill>
                <a:ea typeface="Calibri"/>
                <a:cs typeface="Times New Roman"/>
              </a:rPr>
              <a:t>the fields in section 7(B) are disabled and you </a:t>
            </a:r>
            <a:r>
              <a:rPr lang="en-US" dirty="0">
                <a:solidFill>
                  <a:prstClr val="black"/>
                </a:solidFill>
                <a:ea typeface="Calibri"/>
                <a:cs typeface="Times New Roman"/>
              </a:rPr>
              <a:t>will skip </a:t>
            </a:r>
            <a:r>
              <a:rPr lang="en-US" dirty="0" smtClean="0">
                <a:solidFill>
                  <a:prstClr val="black"/>
                </a:solidFill>
                <a:ea typeface="Calibri"/>
                <a:cs typeface="Times New Roman"/>
              </a:rPr>
              <a:t>to sections </a:t>
            </a:r>
            <a:r>
              <a:rPr lang="en-US" dirty="0">
                <a:solidFill>
                  <a:prstClr val="black"/>
                </a:solidFill>
                <a:ea typeface="Calibri"/>
                <a:cs typeface="Times New Roman"/>
              </a:rPr>
              <a:t>8(A) and 8(B) or 8(C).</a:t>
            </a:r>
          </a:p>
          <a:p>
            <a:pPr marL="109612" indent="0">
              <a:lnSpc>
                <a:spcPct val="115000"/>
              </a:lnSpc>
              <a:spcBef>
                <a:spcPts val="0"/>
              </a:spcBef>
              <a:buNone/>
            </a:pPr>
            <a:endParaRPr lang="en-US" dirty="0">
              <a:ea typeface="Calibri"/>
              <a:cs typeface="Times New Roman"/>
            </a:endParaRPr>
          </a:p>
        </p:txBody>
      </p:sp>
      <p:sp>
        <p:nvSpPr>
          <p:cNvPr id="3" name="Slide Number Placeholder 2"/>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13</a:t>
            </a:fld>
            <a:endParaRPr lang="en-US">
              <a:solidFill>
                <a:prstClr val="black"/>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648199" cy="46096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2057400" y="1676400"/>
            <a:ext cx="1143000" cy="2286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505200" y="6019800"/>
            <a:ext cx="228600" cy="762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75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304800" y="274638"/>
            <a:ext cx="8534400" cy="1143000"/>
          </a:xfrm>
        </p:spPr>
        <p:txBody>
          <a:bodyPr>
            <a:normAutofit/>
          </a:bodyPr>
          <a:lstStyle/>
          <a:p>
            <a:r>
              <a:rPr lang="en-US" sz="3200" dirty="0" smtClean="0">
                <a:solidFill>
                  <a:srgbClr val="1D5CAB"/>
                </a:solidFill>
              </a:rPr>
              <a:t>Online Diligent </a:t>
            </a:r>
            <a:r>
              <a:rPr lang="en-US" sz="3200" dirty="0" smtClean="0">
                <a:solidFill>
                  <a:srgbClr val="1D5CAB"/>
                </a:solidFill>
              </a:rPr>
              <a:t>Search</a:t>
            </a:r>
            <a:br>
              <a:rPr lang="en-US" sz="3200" dirty="0" smtClean="0">
                <a:solidFill>
                  <a:srgbClr val="1D5CAB"/>
                </a:solidFill>
              </a:rPr>
            </a:br>
            <a:r>
              <a:rPr lang="en-US" sz="3200" dirty="0" smtClean="0">
                <a:solidFill>
                  <a:srgbClr val="1D5CAB"/>
                </a:solidFill>
              </a:rPr>
              <a:t>Section </a:t>
            </a:r>
            <a:r>
              <a:rPr lang="en-US" sz="3200" dirty="0" smtClean="0">
                <a:solidFill>
                  <a:srgbClr val="1D5CAB"/>
                </a:solidFill>
              </a:rPr>
              <a:t>8 through Date of Signature</a:t>
            </a:r>
            <a:endParaRPr lang="en-US" sz="3200" dirty="0"/>
          </a:p>
        </p:txBody>
      </p:sp>
      <p:sp>
        <p:nvSpPr>
          <p:cNvPr id="9" name="Content Placeholder 8"/>
          <p:cNvSpPr>
            <a:spLocks noGrp="1"/>
          </p:cNvSpPr>
          <p:nvPr>
            <p:ph sz="quarter" idx="4294967295"/>
          </p:nvPr>
        </p:nvSpPr>
        <p:spPr>
          <a:xfrm>
            <a:off x="4953001" y="1521481"/>
            <a:ext cx="3657600" cy="3964919"/>
          </a:xfrm>
        </p:spPr>
        <p:txBody>
          <a:bodyPr>
            <a:normAutofit/>
          </a:bodyPr>
          <a:lstStyle/>
          <a:p>
            <a:pPr marL="0" marR="0" indent="0">
              <a:lnSpc>
                <a:spcPct val="115000"/>
              </a:lnSpc>
              <a:spcBef>
                <a:spcPts val="0"/>
              </a:spcBef>
              <a:spcAft>
                <a:spcPts val="0"/>
              </a:spcAft>
              <a:buNone/>
            </a:pPr>
            <a:r>
              <a:rPr lang="en-US" sz="1500" b="1" i="1" dirty="0" smtClean="0">
                <a:effectLst/>
                <a:latin typeface="HelveticaNeue LT 55 Roman"/>
                <a:ea typeface="Calibri"/>
                <a:cs typeface="Times New Roman"/>
              </a:rPr>
              <a:t>Section 8</a:t>
            </a:r>
          </a:p>
          <a:p>
            <a:pPr marL="0" marR="0" indent="0">
              <a:lnSpc>
                <a:spcPct val="115000"/>
              </a:lnSpc>
              <a:spcBef>
                <a:spcPts val="0"/>
              </a:spcBef>
              <a:spcAft>
                <a:spcPts val="0"/>
              </a:spcAft>
              <a:buNone/>
            </a:pPr>
            <a:endParaRPr lang="en-US" sz="1500" b="1" i="1" dirty="0">
              <a:latin typeface="HelveticaNeue LT 55 Roman"/>
              <a:ea typeface="Calibri"/>
              <a:cs typeface="Times New Roman"/>
            </a:endParaRPr>
          </a:p>
          <a:p>
            <a:pPr marL="285750" indent="-285750">
              <a:lnSpc>
                <a:spcPct val="115000"/>
              </a:lnSpc>
              <a:spcBef>
                <a:spcPts val="0"/>
              </a:spcBef>
            </a:pPr>
            <a:r>
              <a:rPr lang="en-US" sz="1500" dirty="0" smtClean="0">
                <a:latin typeface="HelveticaNeue LT 55 Roman"/>
                <a:ea typeface="Calibri"/>
                <a:cs typeface="Times New Roman"/>
              </a:rPr>
              <a:t>Depending on whether you select the Yes or No radio button, the appropriate field will be enabled.</a:t>
            </a:r>
          </a:p>
          <a:p>
            <a:pPr marL="285750" indent="-285750">
              <a:lnSpc>
                <a:spcPct val="115000"/>
              </a:lnSpc>
              <a:spcBef>
                <a:spcPts val="0"/>
              </a:spcBef>
            </a:pPr>
            <a:endParaRPr lang="en-US" sz="1500" dirty="0">
              <a:latin typeface="HelveticaNeue LT 55 Roman"/>
              <a:ea typeface="Calibri"/>
              <a:cs typeface="Times New Roman"/>
            </a:endParaRPr>
          </a:p>
          <a:p>
            <a:pPr marL="285750" indent="-285750">
              <a:lnSpc>
                <a:spcPct val="115000"/>
              </a:lnSpc>
              <a:spcBef>
                <a:spcPts val="0"/>
              </a:spcBef>
            </a:pPr>
            <a:r>
              <a:rPr lang="en-US" sz="1500" dirty="0" smtClean="0">
                <a:latin typeface="HelveticaNeue LT 55 Roman"/>
                <a:ea typeface="Calibri"/>
                <a:cs typeface="Times New Roman"/>
              </a:rPr>
              <a:t>Enter the Date of Signature field and check the box to electronically sign the form and affirm that all information contained is accurate.</a:t>
            </a:r>
            <a:endParaRPr lang="en-US" sz="1500" dirty="0" smtClean="0">
              <a:ea typeface="Calibri"/>
              <a:cs typeface="Times New Roman"/>
            </a:endParaRPr>
          </a:p>
          <a:p>
            <a:pPr marL="0" marR="0" indent="0">
              <a:lnSpc>
                <a:spcPct val="115000"/>
              </a:lnSpc>
              <a:spcBef>
                <a:spcPts val="0"/>
              </a:spcBef>
              <a:spcAft>
                <a:spcPts val="0"/>
              </a:spcAft>
              <a:buNone/>
            </a:pPr>
            <a:endParaRPr lang="en-US" sz="1500" dirty="0" smtClean="0">
              <a:latin typeface="HelveticaNeue LT 55 Roman"/>
              <a:ea typeface="Calibri"/>
              <a:cs typeface="Times New Roman"/>
            </a:endParaRPr>
          </a:p>
          <a:p>
            <a:pPr marL="0" marR="0">
              <a:lnSpc>
                <a:spcPct val="115000"/>
              </a:lnSpc>
              <a:spcBef>
                <a:spcPts val="0"/>
              </a:spcBef>
              <a:spcAft>
                <a:spcPts val="0"/>
              </a:spcAft>
            </a:pPr>
            <a:r>
              <a:rPr lang="en-US" sz="1500" dirty="0" smtClean="0">
                <a:latin typeface="HelveticaNeue LT 55 Roman"/>
                <a:ea typeface="Calibri"/>
                <a:cs typeface="Times New Roman"/>
              </a:rPr>
              <a:t>Click the Save Form button to save.</a:t>
            </a:r>
            <a:endParaRPr lang="en-US" dirty="0">
              <a:ea typeface="Calibri"/>
              <a:cs typeface="Times New Roman"/>
            </a:endParaRPr>
          </a:p>
        </p:txBody>
      </p:sp>
      <p:sp>
        <p:nvSpPr>
          <p:cNvPr id="3" name="Slide Number Placeholder 2"/>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14</a:t>
            </a:fld>
            <a:endParaRPr lang="en-US">
              <a:solidFill>
                <a:prstClr val="black"/>
              </a:solidFill>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08201"/>
            <a:ext cx="4343400" cy="28116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133600" y="1905000"/>
            <a:ext cx="990600" cy="3048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895600" y="3505200"/>
            <a:ext cx="76200"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1460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Curved Connector 19"/>
          <p:cNvCxnSpPr>
            <a:stCxn id="4" idx="1"/>
          </p:cNvCxnSpPr>
          <p:nvPr/>
        </p:nvCxnSpPr>
        <p:spPr>
          <a:xfrm rot="10800000" flipV="1">
            <a:off x="914400" y="2057400"/>
            <a:ext cx="1219200" cy="685800"/>
          </a:xfrm>
          <a:prstGeom prst="curvedConnector3">
            <a:avLst>
              <a:gd name="adj1" fmla="val 132677"/>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6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0" y="1219200"/>
            <a:ext cx="3733800" cy="4343399"/>
          </a:xfrm>
          <a:ln>
            <a:noFill/>
          </a:ln>
        </p:spPr>
        <p:txBody>
          <a:bodyPr>
            <a:normAutofit fontScale="70000" lnSpcReduction="20000"/>
          </a:bodyPr>
          <a:lstStyle/>
          <a:p>
            <a:r>
              <a:rPr lang="en-US" dirty="0" smtClean="0"/>
              <a:t>If you select to upload the SL1 and SL2 forms the SL1 form and SL2 form buttons are disabled and the SL forms will be listed under the Document Types section.</a:t>
            </a:r>
          </a:p>
          <a:p>
            <a:endParaRPr lang="en-US" dirty="0"/>
          </a:p>
          <a:p>
            <a:r>
              <a:rPr lang="en-US" dirty="0" smtClean="0"/>
              <a:t>If you complete the forms online, the SL form buttons change to Edit SL1 Form and Edit SL2 Form buttons.  You can click back on them to make any changes.</a:t>
            </a:r>
          </a:p>
          <a:p>
            <a:endParaRPr lang="en-US" dirty="0"/>
          </a:p>
          <a:p>
            <a:r>
              <a:rPr lang="en-US" dirty="0" smtClean="0"/>
              <a:t>Click Next to continue.</a:t>
            </a:r>
          </a:p>
          <a:p>
            <a:endParaRPr lang="en-US" dirty="0"/>
          </a:p>
        </p:txBody>
      </p:sp>
      <p:sp>
        <p:nvSpPr>
          <p:cNvPr id="2" name="Slide Number Placeholder 1"/>
          <p:cNvSpPr>
            <a:spLocks noGrp="1"/>
          </p:cNvSpPr>
          <p:nvPr>
            <p:ph type="sldNum" sz="quarter" idx="12"/>
          </p:nvPr>
        </p:nvSpPr>
        <p:spPr/>
        <p:txBody>
          <a:bodyPr/>
          <a:lstStyle/>
          <a:p>
            <a:pPr defTabSz="913437"/>
            <a:fld id="{63E728BA-D847-4B24-BA3C-B3A73F81F284}" type="slidenum">
              <a:rPr lang="en-US" smtClean="0">
                <a:solidFill>
                  <a:prstClr val="black"/>
                </a:solidFill>
              </a:rPr>
              <a:pPr defTabSz="913437"/>
              <a:t>15</a:t>
            </a:fld>
            <a:endParaRPr lang="en-US">
              <a:solidFill>
                <a:prstClr val="black"/>
              </a:solidFill>
            </a:endParaRPr>
          </a:p>
        </p:txBody>
      </p:sp>
      <p:sp>
        <p:nvSpPr>
          <p:cNvPr id="3" name="Title 2"/>
          <p:cNvSpPr>
            <a:spLocks noGrp="1"/>
          </p:cNvSpPr>
          <p:nvPr>
            <p:ph type="title"/>
          </p:nvPr>
        </p:nvSpPr>
        <p:spPr/>
        <p:txBody>
          <a:bodyPr>
            <a:normAutofit fontScale="90000"/>
          </a:bodyPr>
          <a:lstStyle/>
          <a:p>
            <a:r>
              <a:rPr lang="en-US" dirty="0" smtClean="0"/>
              <a:t>Documents with Completed Online Forms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219200"/>
            <a:ext cx="4424838" cy="4343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457201" y="3657600"/>
            <a:ext cx="4343399" cy="7620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3400" y="5029200"/>
            <a:ext cx="1981200" cy="3048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882039" y="5410200"/>
            <a:ext cx="299561"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01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0" y="1014531"/>
            <a:ext cx="3581400" cy="4548069"/>
          </a:xfrm>
        </p:spPr>
        <p:txBody>
          <a:bodyPr>
            <a:normAutofit/>
          </a:bodyPr>
          <a:lstStyle/>
          <a:p>
            <a:r>
              <a:rPr lang="en-US" sz="2000" dirty="0" smtClean="0"/>
              <a:t>Review the policy information for correctness.</a:t>
            </a:r>
          </a:p>
          <a:p>
            <a:endParaRPr lang="en-US" sz="2000" dirty="0"/>
          </a:p>
          <a:p>
            <a:r>
              <a:rPr lang="en-US" sz="2000" dirty="0" smtClean="0"/>
              <a:t>This example policy does not have any alerts and the pink banner does not display (for how to address alerts, see slide 9).</a:t>
            </a:r>
          </a:p>
          <a:p>
            <a:endParaRPr lang="en-US" sz="2000" dirty="0"/>
          </a:p>
          <a:p>
            <a:r>
              <a:rPr lang="en-US" sz="2000" dirty="0" smtClean="0"/>
              <a:t>Click the Submit to SLA button.</a:t>
            </a:r>
            <a:endParaRPr lang="en-US" sz="2000" dirty="0"/>
          </a:p>
        </p:txBody>
      </p:sp>
      <p:sp>
        <p:nvSpPr>
          <p:cNvPr id="3" name="Slide Number Placeholder 2"/>
          <p:cNvSpPr>
            <a:spLocks noGrp="1"/>
          </p:cNvSpPr>
          <p:nvPr>
            <p:ph type="sldNum" sz="quarter" idx="12"/>
          </p:nvPr>
        </p:nvSpPr>
        <p:spPr/>
        <p:txBody>
          <a:bodyPr/>
          <a:lstStyle/>
          <a:p>
            <a:fld id="{63E728BA-D847-4B24-BA3C-B3A73F81F284}" type="slidenum">
              <a:rPr lang="en-US" smtClean="0">
                <a:solidFill>
                  <a:prstClr val="black"/>
                </a:solidFill>
              </a:rPr>
              <a:pPr/>
              <a:t>16</a:t>
            </a:fld>
            <a:endParaRPr lang="en-US">
              <a:solidFill>
                <a:prstClr val="black"/>
              </a:solidFill>
            </a:endParaRPr>
          </a:p>
        </p:txBody>
      </p:sp>
      <p:sp>
        <p:nvSpPr>
          <p:cNvPr id="4" name="Title 3"/>
          <p:cNvSpPr>
            <a:spLocks noGrp="1"/>
          </p:cNvSpPr>
          <p:nvPr>
            <p:ph type="title"/>
          </p:nvPr>
        </p:nvSpPr>
        <p:spPr/>
        <p:txBody>
          <a:bodyPr/>
          <a:lstStyle/>
          <a:p>
            <a:r>
              <a:rPr lang="en-US" dirty="0" smtClean="0"/>
              <a:t>Verify and Submit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74" y="1014531"/>
            <a:ext cx="4857218" cy="381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419600" y="4572000"/>
            <a:ext cx="914400" cy="304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81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4191000"/>
            <a:ext cx="8229600" cy="1828800"/>
          </a:xfrm>
        </p:spPr>
        <p:txBody>
          <a:bodyPr>
            <a:normAutofit fontScale="62500" lnSpcReduction="20000"/>
          </a:bodyPr>
          <a:lstStyle/>
          <a:p>
            <a:r>
              <a:rPr lang="en-US" dirty="0" smtClean="0"/>
              <a:t>If your policy is past the 60 day postmarked date and the policy is late, the Late Filing with Explanation box will be displayed.</a:t>
            </a:r>
          </a:p>
          <a:p>
            <a:pPr marL="109612" indent="0">
              <a:buNone/>
            </a:pPr>
            <a:endParaRPr lang="en-US" dirty="0"/>
          </a:p>
          <a:p>
            <a:r>
              <a:rPr lang="en-US" dirty="0" smtClean="0"/>
              <a:t>If you want to write the SLA about an issue that pertains to the transaction, write a note in Submission Notes.</a:t>
            </a:r>
          </a:p>
          <a:p>
            <a:endParaRPr lang="en-US" dirty="0"/>
          </a:p>
          <a:p>
            <a:r>
              <a:rPr lang="en-US" dirty="0" smtClean="0"/>
              <a:t>Click on the Submit button.</a:t>
            </a:r>
            <a:endParaRPr lang="en-US" dirty="0"/>
          </a:p>
        </p:txBody>
      </p:sp>
      <p:sp>
        <p:nvSpPr>
          <p:cNvPr id="3" name="Slide Number Placeholder 2"/>
          <p:cNvSpPr>
            <a:spLocks noGrp="1"/>
          </p:cNvSpPr>
          <p:nvPr>
            <p:ph type="sldNum" sz="quarter" idx="12"/>
          </p:nvPr>
        </p:nvSpPr>
        <p:spPr/>
        <p:txBody>
          <a:bodyPr/>
          <a:lstStyle/>
          <a:p>
            <a:fld id="{63E728BA-D847-4B24-BA3C-B3A73F81F284}" type="slidenum">
              <a:rPr lang="en-US" smtClean="0">
                <a:solidFill>
                  <a:prstClr val="black"/>
                </a:solidFill>
              </a:rPr>
              <a:pPr/>
              <a:t>17</a:t>
            </a:fld>
            <a:endParaRPr lang="en-US">
              <a:solidFill>
                <a:prstClr val="black"/>
              </a:solidFill>
            </a:endParaRPr>
          </a:p>
        </p:txBody>
      </p:sp>
      <p:sp>
        <p:nvSpPr>
          <p:cNvPr id="4" name="Title 3"/>
          <p:cNvSpPr>
            <a:spLocks noGrp="1"/>
          </p:cNvSpPr>
          <p:nvPr>
            <p:ph type="title"/>
          </p:nvPr>
        </p:nvSpPr>
        <p:spPr/>
        <p:txBody>
          <a:bodyPr/>
          <a:lstStyle/>
          <a:p>
            <a:r>
              <a:rPr lang="en-US" dirty="0" smtClean="0"/>
              <a:t>Submit to SLA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5999" cy="2654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0" y="1600200"/>
            <a:ext cx="1524000" cy="6858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7619998" y="3581400"/>
            <a:ext cx="304801" cy="76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2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295401"/>
            <a:ext cx="7924800" cy="4343400"/>
          </a:xfrm>
        </p:spPr>
        <p:txBody>
          <a:bodyPr>
            <a:normAutofit fontScale="92500" lnSpcReduction="10000"/>
          </a:bodyPr>
          <a:lstStyle/>
          <a:p>
            <a:r>
              <a:rPr lang="en-US" sz="2400" dirty="0" smtClean="0"/>
              <a:t>SLIP Wizard: Create New Policy……………….</a:t>
            </a:r>
            <a:r>
              <a:rPr lang="en-US" sz="2400" dirty="0" smtClean="0">
                <a:hlinkClick r:id="rId2" action="ppaction://hlinksldjump"/>
              </a:rPr>
              <a:t>3</a:t>
            </a:r>
            <a:r>
              <a:rPr lang="en-US" sz="2400" dirty="0" smtClean="0"/>
              <a:t> </a:t>
            </a:r>
          </a:p>
          <a:p>
            <a:r>
              <a:rPr lang="en-US" sz="2400" dirty="0" smtClean="0"/>
              <a:t>Create New Policy Wizard: Options……….…..</a:t>
            </a:r>
            <a:r>
              <a:rPr lang="en-US" sz="2400" dirty="0" smtClean="0">
                <a:hlinkClick r:id="rId3" action="ppaction://hlinksldjump"/>
              </a:rPr>
              <a:t>4</a:t>
            </a:r>
            <a:endParaRPr lang="en-US" sz="2400" dirty="0" smtClean="0"/>
          </a:p>
          <a:p>
            <a:r>
              <a:rPr lang="en-US" sz="2400" dirty="0" smtClean="0"/>
              <a:t>Policy Details……………………………………...</a:t>
            </a:r>
            <a:r>
              <a:rPr lang="en-US" sz="2400" dirty="0" smtClean="0">
                <a:hlinkClick r:id="rId4" action="ppaction://hlinksldjump"/>
              </a:rPr>
              <a:t>5</a:t>
            </a:r>
            <a:endParaRPr lang="en-US" sz="2400" dirty="0" smtClean="0"/>
          </a:p>
          <a:p>
            <a:r>
              <a:rPr lang="en-US" sz="2400" dirty="0" smtClean="0"/>
              <a:t>Transaction Details……………………….………</a:t>
            </a:r>
            <a:r>
              <a:rPr lang="en-US" sz="2400" dirty="0" smtClean="0">
                <a:hlinkClick r:id="rId5" action="ppaction://hlinksldjump"/>
              </a:rPr>
              <a:t>6</a:t>
            </a:r>
            <a:endParaRPr lang="en-US" sz="2400" dirty="0" smtClean="0"/>
          </a:p>
          <a:p>
            <a:r>
              <a:rPr lang="en-US" sz="2400" dirty="0" smtClean="0"/>
              <a:t>Documents Tab……….…………………………..</a:t>
            </a:r>
            <a:r>
              <a:rPr lang="en-US" sz="2400" dirty="0" smtClean="0">
                <a:hlinkClick r:id="rId6" action="ppaction://hlinksldjump"/>
              </a:rPr>
              <a:t>7</a:t>
            </a:r>
            <a:endParaRPr lang="en-US" sz="2400" dirty="0" smtClean="0"/>
          </a:p>
          <a:p>
            <a:r>
              <a:rPr lang="en-US" sz="2400" dirty="0" smtClean="0"/>
              <a:t>Uploading Documents……………………………</a:t>
            </a:r>
            <a:r>
              <a:rPr lang="en-US" sz="2400" dirty="0" smtClean="0">
                <a:hlinkClick r:id="rId7" action="ppaction://hlinksldjump"/>
              </a:rPr>
              <a:t>8</a:t>
            </a:r>
            <a:endParaRPr lang="en-US" sz="2400" dirty="0" smtClean="0"/>
          </a:p>
          <a:p>
            <a:r>
              <a:rPr lang="en-US" sz="2400" dirty="0" smtClean="0"/>
              <a:t>Alerts……………………………………………….</a:t>
            </a:r>
            <a:r>
              <a:rPr lang="en-US" sz="2400" dirty="0" smtClean="0">
                <a:hlinkClick r:id="rId8" action="ppaction://hlinksldjump"/>
              </a:rPr>
              <a:t>9</a:t>
            </a:r>
            <a:endParaRPr lang="en-US" sz="2400" dirty="0" smtClean="0"/>
          </a:p>
          <a:p>
            <a:r>
              <a:rPr lang="en-US" sz="2400" dirty="0" smtClean="0"/>
              <a:t>Online SL1 Form…………………………………</a:t>
            </a:r>
            <a:r>
              <a:rPr lang="en-US" sz="2400" dirty="0" smtClean="0">
                <a:hlinkClick r:id="rId9" action="ppaction://hlinksldjump"/>
              </a:rPr>
              <a:t>10</a:t>
            </a:r>
            <a:endParaRPr lang="en-US" sz="2400" dirty="0" smtClean="0"/>
          </a:p>
          <a:p>
            <a:r>
              <a:rPr lang="en-US" sz="2400" dirty="0" smtClean="0"/>
              <a:t>Online SL-2 Form………………………………...</a:t>
            </a:r>
            <a:r>
              <a:rPr lang="en-US" sz="2400" dirty="0" smtClean="0">
                <a:solidFill>
                  <a:srgbClr val="FFC000"/>
                </a:solidFill>
                <a:hlinkClick r:id="rId10" action="ppaction://hlinksldjump"/>
              </a:rPr>
              <a:t>11</a:t>
            </a:r>
            <a:r>
              <a:rPr lang="en-US" sz="2400" dirty="0" smtClean="0"/>
              <a:t> </a:t>
            </a:r>
            <a:r>
              <a:rPr lang="en-US" sz="2400" dirty="0" smtClean="0">
                <a:solidFill>
                  <a:schemeClr val="accent3"/>
                </a:solidFill>
              </a:rPr>
              <a:t>– 14</a:t>
            </a:r>
          </a:p>
          <a:p>
            <a:r>
              <a:rPr lang="en-US" sz="2400" dirty="0" smtClean="0"/>
              <a:t>Documents with Completed Online Forms……</a:t>
            </a:r>
            <a:r>
              <a:rPr lang="en-US" sz="2400" dirty="0" smtClean="0">
                <a:hlinkClick r:id="rId11" action="ppaction://hlinksldjump"/>
              </a:rPr>
              <a:t>15</a:t>
            </a:r>
            <a:endParaRPr lang="en-US" sz="2400" dirty="0" smtClean="0"/>
          </a:p>
          <a:p>
            <a:r>
              <a:rPr lang="en-US" sz="2400" dirty="0" smtClean="0"/>
              <a:t>Verify and Submit………………………………...</a:t>
            </a:r>
            <a:r>
              <a:rPr lang="en-US" sz="2400" dirty="0" smtClean="0">
                <a:hlinkClick r:id="rId12" action="ppaction://hlinksldjump"/>
              </a:rPr>
              <a:t>16</a:t>
            </a:r>
            <a:endParaRPr lang="en-US" sz="2400" dirty="0" smtClean="0"/>
          </a:p>
          <a:p>
            <a:r>
              <a:rPr lang="en-US" sz="2400" dirty="0" smtClean="0"/>
              <a:t>Submit to SLA……………………………………..</a:t>
            </a:r>
            <a:r>
              <a:rPr lang="en-US" sz="2400" dirty="0" smtClean="0">
                <a:hlinkClick r:id="rId13" action="ppaction://hlinksldjump"/>
              </a:rPr>
              <a:t>17</a:t>
            </a:r>
            <a:endParaRPr lang="en-US" sz="2400" dirty="0" smtClean="0"/>
          </a:p>
          <a:p>
            <a:endParaRPr lang="en-US" sz="2400" dirty="0" smtClean="0"/>
          </a:p>
          <a:p>
            <a:endParaRPr lang="en-US" sz="2400" dirty="0"/>
          </a:p>
        </p:txBody>
      </p:sp>
      <p:sp>
        <p:nvSpPr>
          <p:cNvPr id="4" name="Title 3"/>
          <p:cNvSpPr>
            <a:spLocks noGrp="1"/>
          </p:cNvSpPr>
          <p:nvPr>
            <p:ph type="title"/>
          </p:nvPr>
        </p:nvSpPr>
        <p:spPr/>
        <p:txBody>
          <a:bodyPr/>
          <a:lstStyle/>
          <a:p>
            <a:r>
              <a:rPr lang="en-US" dirty="0" smtClean="0"/>
              <a:t>Table of Contents</a:t>
            </a:r>
            <a:endParaRPr lang="en-US" dirty="0"/>
          </a:p>
        </p:txBody>
      </p:sp>
      <p:sp>
        <p:nvSpPr>
          <p:cNvPr id="6" name="Slide Number Placeholder 5"/>
          <p:cNvSpPr>
            <a:spLocks noGrp="1"/>
          </p:cNvSpPr>
          <p:nvPr>
            <p:ph type="sldNum" sz="quarter" idx="12"/>
          </p:nvPr>
        </p:nvSpPr>
        <p:spPr/>
        <p:txBody>
          <a:bodyPr/>
          <a:lstStyle/>
          <a:p>
            <a:fld id="{63E728BA-D847-4B24-BA3C-B3A73F81F28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12922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6017911"/>
            <a:ext cx="5562600" cy="393215"/>
          </a:xfrm>
        </p:spPr>
        <p:txBody>
          <a:bodyPr>
            <a:normAutofit fontScale="92500"/>
          </a:bodyPr>
          <a:lstStyle/>
          <a:p>
            <a:pPr marL="0" lvl="0" indent="0">
              <a:spcBef>
                <a:spcPts val="0"/>
              </a:spcBef>
              <a:buClrTx/>
              <a:buSzTx/>
              <a:buNone/>
            </a:pPr>
            <a:r>
              <a:rPr lang="en-US" sz="1600" dirty="0">
                <a:solidFill>
                  <a:prstClr val="black"/>
                </a:solidFill>
              </a:rPr>
              <a:t>To create a new policy, click on </a:t>
            </a:r>
            <a:r>
              <a:rPr lang="en-US" sz="1600" b="1" u="sng" dirty="0">
                <a:solidFill>
                  <a:prstClr val="black"/>
                </a:solidFill>
              </a:rPr>
              <a:t>Create New </a:t>
            </a:r>
            <a:r>
              <a:rPr lang="en-US" sz="1600" b="1" u="sng" dirty="0" smtClean="0">
                <a:solidFill>
                  <a:prstClr val="black"/>
                </a:solidFill>
              </a:rPr>
              <a:t>Policy</a:t>
            </a:r>
            <a:r>
              <a:rPr lang="en-US" sz="1600" dirty="0" smtClean="0">
                <a:solidFill>
                  <a:prstClr val="black"/>
                </a:solidFill>
              </a:rPr>
              <a:t> hyperlink.</a:t>
            </a:r>
            <a:endParaRPr lang="en-US" sz="1600" dirty="0">
              <a:solidFill>
                <a:prstClr val="black"/>
              </a:solidFill>
            </a:endParaRPr>
          </a:p>
          <a:p>
            <a:endParaRPr lang="en-US" dirty="0"/>
          </a:p>
        </p:txBody>
      </p:sp>
      <p:sp>
        <p:nvSpPr>
          <p:cNvPr id="6" name="Title 5"/>
          <p:cNvSpPr>
            <a:spLocks noGrp="1"/>
          </p:cNvSpPr>
          <p:nvPr>
            <p:ph type="title"/>
          </p:nvPr>
        </p:nvSpPr>
        <p:spPr/>
        <p:txBody>
          <a:bodyPr>
            <a:noAutofit/>
          </a:bodyPr>
          <a:lstStyle/>
          <a:p>
            <a:r>
              <a:rPr lang="en-US" sz="3200" dirty="0" smtClean="0">
                <a:solidFill>
                  <a:srgbClr val="1D5CAB"/>
                </a:solidFill>
              </a:rPr>
              <a:t>SLIP Wizards: Create New Policy</a:t>
            </a:r>
            <a:endParaRPr lang="en-US" sz="3200" dirty="0"/>
          </a:p>
        </p:txBody>
      </p:sp>
      <p:sp>
        <p:nvSpPr>
          <p:cNvPr id="4" name="Slide Number Placeholder 3"/>
          <p:cNvSpPr>
            <a:spLocks noGrp="1"/>
          </p:cNvSpPr>
          <p:nvPr>
            <p:ph type="sldNum" sz="quarter" idx="12"/>
          </p:nvPr>
        </p:nvSpPr>
        <p:spPr/>
        <p:txBody>
          <a:bodyPr/>
          <a:lstStyle/>
          <a:p>
            <a:fld id="{63E728BA-D847-4B24-BA3C-B3A73F81F284}" type="slidenum">
              <a:rPr lang="en-US" smtClean="0">
                <a:solidFill>
                  <a:prstClr val="black"/>
                </a:solidFill>
              </a:rPr>
              <a:pPr/>
              <a:t>3</a:t>
            </a:fld>
            <a:endParaRPr lang="en-US">
              <a:solidFill>
                <a:prstClr val="black"/>
              </a:solidFill>
            </a:endParaRPr>
          </a:p>
        </p:txBody>
      </p:sp>
      <p:pic>
        <p:nvPicPr>
          <p:cNvPr id="5" name="Picture 4"/>
          <p:cNvPicPr/>
          <p:nvPr/>
        </p:nvPicPr>
        <p:blipFill>
          <a:blip r:embed="rId2"/>
          <a:stretch>
            <a:fillRect/>
          </a:stretch>
        </p:blipFill>
        <p:spPr>
          <a:xfrm>
            <a:off x="1254442" y="1170305"/>
            <a:ext cx="6635115" cy="4517390"/>
          </a:xfrm>
          <a:prstGeom prst="rect">
            <a:avLst/>
          </a:prstGeom>
          <a:ln>
            <a:solidFill>
              <a:sysClr val="windowText" lastClr="000000"/>
            </a:solidFill>
          </a:ln>
        </p:spPr>
      </p:pic>
      <p:sp>
        <p:nvSpPr>
          <p:cNvPr id="2" name="Right Arrow 1"/>
          <p:cNvSpPr/>
          <p:nvPr/>
        </p:nvSpPr>
        <p:spPr>
          <a:xfrm>
            <a:off x="1143000" y="3688081"/>
            <a:ext cx="353400"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084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3962400"/>
            <a:ext cx="8229600" cy="2209800"/>
          </a:xfrm>
          <a:prstGeom prst="rect">
            <a:avLst/>
          </a:prstGeom>
        </p:spPr>
        <p:txBody>
          <a:bodyPr>
            <a:normAutofit fontScale="92500" lnSpcReduction="10000"/>
          </a:bodyPr>
          <a:lstStyle/>
          <a:p>
            <a:endParaRPr lang="en-US" sz="1400" dirty="0" smtClean="0">
              <a:effectLst/>
              <a:latin typeface="HelveticaNeue LT 55 Roman"/>
              <a:ea typeface="Calibri"/>
              <a:cs typeface="Times New Roman"/>
            </a:endParaRPr>
          </a:p>
          <a:p>
            <a:r>
              <a:rPr lang="en-US" sz="1400" dirty="0" smtClean="0">
                <a:effectLst/>
                <a:latin typeface="HelveticaNeue LT 55 Roman"/>
                <a:ea typeface="Calibri"/>
                <a:cs typeface="Times New Roman"/>
              </a:rPr>
              <a:t>Enter the policy/binder number.</a:t>
            </a:r>
            <a:endParaRPr lang="en-US" sz="1400" dirty="0" smtClean="0">
              <a:latin typeface="HelveticaNeue LT 55 Roman"/>
              <a:ea typeface="Calibri"/>
              <a:cs typeface="Times New Roman"/>
            </a:endParaRPr>
          </a:p>
          <a:p>
            <a:r>
              <a:rPr lang="en-US" sz="1400" dirty="0" smtClean="0">
                <a:latin typeface="HelveticaNeue LT 55 Roman"/>
                <a:ea typeface="Calibri"/>
                <a:cs typeface="Times New Roman"/>
              </a:rPr>
              <a:t>The Standard Policy radio button is defaulted to standard policy.  If your policy also falls under one of the conditions listed, check the checkbox next to the corresponding condition to enable certain tabs in the transaction details.</a:t>
            </a:r>
          </a:p>
          <a:p>
            <a:pPr lvl="1">
              <a:lnSpc>
                <a:spcPct val="115000"/>
              </a:lnSpc>
              <a:spcBef>
                <a:spcPts val="0"/>
              </a:spcBef>
            </a:pPr>
            <a:r>
              <a:rPr lang="en-US" sz="1100" dirty="0" smtClean="0">
                <a:effectLst/>
                <a:latin typeface="HelveticaNeue LT 55 Roman"/>
                <a:ea typeface="Calibri"/>
                <a:cs typeface="Times New Roman"/>
              </a:rPr>
              <a:t>A master policy is a single contract issued on a group basis with certificates of insurance issued to the policyholders.</a:t>
            </a:r>
            <a:endParaRPr lang="en-US" sz="1100" dirty="0">
              <a:ea typeface="Calibri"/>
              <a:cs typeface="Times New Roman"/>
            </a:endParaRPr>
          </a:p>
          <a:p>
            <a:pPr lvl="1">
              <a:lnSpc>
                <a:spcPct val="115000"/>
              </a:lnSpc>
              <a:spcBef>
                <a:spcPts val="0"/>
              </a:spcBef>
            </a:pPr>
            <a:r>
              <a:rPr lang="en-US" sz="1100" dirty="0" smtClean="0">
                <a:effectLst/>
                <a:latin typeface="HelveticaNeue LT 55 Roman"/>
                <a:ea typeface="Calibri"/>
                <a:cs typeface="Times New Roman"/>
              </a:rPr>
              <a:t>A multi-state policy covers a risk that resides in more than one state.</a:t>
            </a:r>
            <a:endParaRPr lang="en-US" sz="1100" dirty="0">
              <a:latin typeface="HelveticaNeue LT 55 Roman"/>
              <a:ea typeface="Calibri"/>
              <a:cs typeface="Times New Roman"/>
            </a:endParaRPr>
          </a:p>
          <a:p>
            <a:pPr lvl="1">
              <a:lnSpc>
                <a:spcPct val="115000"/>
              </a:lnSpc>
              <a:spcBef>
                <a:spcPts val="0"/>
              </a:spcBef>
            </a:pPr>
            <a:r>
              <a:rPr lang="en-US" sz="1100" dirty="0" smtClean="0">
                <a:latin typeface="HelveticaNeue LT 55 Roman"/>
                <a:ea typeface="Calibri"/>
                <a:cs typeface="Times New Roman"/>
              </a:rPr>
              <a:t>A multiple insurers policy has more than one insurer underwriting the risk.</a:t>
            </a:r>
            <a:endParaRPr lang="en-US" sz="1100" dirty="0">
              <a:ea typeface="Calibri"/>
              <a:cs typeface="Times New Roman"/>
            </a:endParaRPr>
          </a:p>
          <a:p>
            <a:pPr lvl="1"/>
            <a:r>
              <a:rPr lang="en-US" sz="1100" dirty="0" smtClean="0">
                <a:effectLst/>
                <a:latin typeface="HelveticaNeue LT 55 Roman"/>
                <a:ea typeface="Calibri"/>
                <a:cs typeface="Times New Roman"/>
              </a:rPr>
              <a:t>An exempt commercial purchaser/commercial insured (ECP/CI) is an insured that meets three requirements and the policy is exempt from a diligent search. (Refer to California Insurance Code (CIC), Section 17601.1(b)</a:t>
            </a:r>
            <a:endParaRPr lang="en-US" sz="400" dirty="0" smtClean="0">
              <a:latin typeface="HelveticaNeue LT 55 Roman"/>
              <a:ea typeface="Calibri"/>
              <a:cs typeface="Times New Roman"/>
            </a:endParaRPr>
          </a:p>
          <a:p>
            <a:r>
              <a:rPr lang="en-US" sz="1400" dirty="0">
                <a:ea typeface="Calibri"/>
                <a:cs typeface="Times New Roman"/>
              </a:rPr>
              <a:t>Select the </a:t>
            </a:r>
            <a:r>
              <a:rPr lang="en-US" sz="1400" dirty="0" smtClean="0">
                <a:ea typeface="Calibri"/>
                <a:cs typeface="Times New Roman"/>
              </a:rPr>
              <a:t>Next </a:t>
            </a:r>
            <a:r>
              <a:rPr lang="en-US" sz="1400" dirty="0">
                <a:ea typeface="Calibri"/>
                <a:cs typeface="Times New Roman"/>
              </a:rPr>
              <a:t>button to navigate to </a:t>
            </a:r>
            <a:r>
              <a:rPr lang="en-US" sz="1400" dirty="0" smtClean="0">
                <a:ea typeface="Calibri"/>
                <a:cs typeface="Times New Roman"/>
              </a:rPr>
              <a:t>Policy Details</a:t>
            </a:r>
            <a:endParaRPr lang="en-US" sz="1400" dirty="0">
              <a:ea typeface="Calibri"/>
              <a:cs typeface="Times New Roman"/>
            </a:endParaRPr>
          </a:p>
          <a:p>
            <a:endParaRPr lang="en-US" sz="1500" dirty="0" smtClean="0">
              <a:effectLst/>
              <a:latin typeface="HelveticaNeue LT 55 Roman"/>
              <a:ea typeface="Calibri"/>
              <a:cs typeface="Times New Roman"/>
            </a:endParaRPr>
          </a:p>
        </p:txBody>
      </p:sp>
      <p:sp>
        <p:nvSpPr>
          <p:cNvPr id="2" name="Title 1"/>
          <p:cNvSpPr>
            <a:spLocks noGrp="1"/>
          </p:cNvSpPr>
          <p:nvPr>
            <p:ph type="title"/>
          </p:nvPr>
        </p:nvSpPr>
        <p:spPr>
          <a:prstGeom prst="rect">
            <a:avLst/>
          </a:prstGeom>
        </p:spPr>
        <p:txBody>
          <a:bodyPr>
            <a:normAutofit/>
          </a:bodyPr>
          <a:lstStyle/>
          <a:p>
            <a:r>
              <a:rPr lang="en-US" sz="3200" dirty="0" smtClean="0">
                <a:solidFill>
                  <a:srgbClr val="1D5CAB"/>
                </a:solidFill>
              </a:rPr>
              <a:t>Create New Policy Wizard:  Options</a:t>
            </a:r>
            <a:endParaRPr lang="en-US" sz="3200" dirty="0"/>
          </a:p>
        </p:txBody>
      </p:sp>
      <p:sp>
        <p:nvSpPr>
          <p:cNvPr id="5" name="Slide Number Placeholder 4"/>
          <p:cNvSpPr>
            <a:spLocks noGrp="1"/>
          </p:cNvSpPr>
          <p:nvPr>
            <p:ph type="sldNum" sz="quarter" idx="12"/>
          </p:nvPr>
        </p:nvSpPr>
        <p:spPr/>
        <p:txBody>
          <a:bodyPr/>
          <a:lstStyle/>
          <a:p>
            <a:fld id="{63E728BA-D847-4B24-BA3C-B3A73F81F284}" type="slidenum">
              <a:rPr lang="en-US" smtClean="0">
                <a:solidFill>
                  <a:prstClr val="black"/>
                </a:solidFill>
              </a:rPr>
              <a:pPr/>
              <a:t>4</a:t>
            </a:fld>
            <a:endParaRPr lang="en-US">
              <a:solidFill>
                <a:prstClr val="black"/>
              </a:solidFill>
            </a:endParaRPr>
          </a:p>
        </p:txBody>
      </p:sp>
      <p:pic>
        <p:nvPicPr>
          <p:cNvPr id="7" name="Picture 6"/>
          <p:cNvPicPr/>
          <p:nvPr/>
        </p:nvPicPr>
        <p:blipFill>
          <a:blip r:embed="rId2"/>
          <a:stretch>
            <a:fillRect/>
          </a:stretch>
        </p:blipFill>
        <p:spPr>
          <a:xfrm>
            <a:off x="2209800" y="989647"/>
            <a:ext cx="4343400" cy="2972753"/>
          </a:xfrm>
          <a:prstGeom prst="rect">
            <a:avLst/>
          </a:prstGeom>
          <a:ln w="12700">
            <a:solidFill>
              <a:schemeClr val="tx1"/>
            </a:solidFill>
          </a:ln>
        </p:spPr>
      </p:pic>
      <p:sp>
        <p:nvSpPr>
          <p:cNvPr id="3" name="TextBox 2"/>
          <p:cNvSpPr txBox="1"/>
          <p:nvPr/>
        </p:nvSpPr>
        <p:spPr>
          <a:xfrm>
            <a:off x="2286000" y="2590800"/>
            <a:ext cx="1219200" cy="215444"/>
          </a:xfrm>
          <a:prstGeom prst="rect">
            <a:avLst/>
          </a:prstGeom>
          <a:noFill/>
        </p:spPr>
        <p:txBody>
          <a:bodyPr wrap="square" rtlCol="0">
            <a:spAutoFit/>
          </a:bodyPr>
          <a:lstStyle/>
          <a:p>
            <a:r>
              <a:rPr lang="en-US" sz="800" dirty="0" smtClean="0"/>
              <a:t>ABC-123</a:t>
            </a:r>
            <a:endParaRPr lang="en-US" sz="800" dirty="0"/>
          </a:p>
        </p:txBody>
      </p:sp>
      <p:sp>
        <p:nvSpPr>
          <p:cNvPr id="6" name="Oval 5"/>
          <p:cNvSpPr/>
          <p:nvPr/>
        </p:nvSpPr>
        <p:spPr>
          <a:xfrm>
            <a:off x="2286000" y="2590800"/>
            <a:ext cx="838200" cy="21544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27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95800" y="1295400"/>
            <a:ext cx="4419600" cy="4648200"/>
          </a:xfrm>
          <a:noFill/>
          <a:ln>
            <a:noFill/>
          </a:ln>
        </p:spPr>
        <p:txBody>
          <a:bodyPr>
            <a:normAutofit fontScale="40000" lnSpcReduction="20000"/>
          </a:bodyPr>
          <a:lstStyle/>
          <a:p>
            <a:pPr marL="0" marR="0" indent="0">
              <a:lnSpc>
                <a:spcPct val="115000"/>
              </a:lnSpc>
              <a:spcBef>
                <a:spcPts val="0"/>
              </a:spcBef>
              <a:spcAft>
                <a:spcPts val="0"/>
              </a:spcAft>
              <a:buNone/>
            </a:pPr>
            <a:r>
              <a:rPr lang="en-US" sz="4800" b="1" dirty="0" smtClean="0">
                <a:effectLst/>
                <a:latin typeface="HelveticaNeue LT 55 Roman"/>
                <a:ea typeface="Calibri"/>
                <a:cs typeface="Times New Roman"/>
              </a:rPr>
              <a:t>Policy Details</a:t>
            </a:r>
          </a:p>
          <a:p>
            <a:pPr marL="0" marR="0" indent="0">
              <a:lnSpc>
                <a:spcPct val="115000"/>
              </a:lnSpc>
              <a:spcBef>
                <a:spcPts val="0"/>
              </a:spcBef>
              <a:spcAft>
                <a:spcPts val="0"/>
              </a:spcAft>
              <a:buNone/>
            </a:pPr>
            <a:endParaRPr lang="en-US" sz="4800" b="1" dirty="0" smtClean="0">
              <a:effectLst/>
              <a:latin typeface="HelveticaNeue LT 55 Roman"/>
              <a:ea typeface="Calibri"/>
              <a:cs typeface="Times New Roman"/>
            </a:endParaRPr>
          </a:p>
          <a:p>
            <a:pPr>
              <a:lnSpc>
                <a:spcPct val="115000"/>
              </a:lnSpc>
              <a:spcBef>
                <a:spcPts val="0"/>
              </a:spcBef>
            </a:pPr>
            <a:r>
              <a:rPr lang="en-US" sz="4000" dirty="0" smtClean="0">
                <a:effectLst/>
                <a:latin typeface="HelveticaNeue LT 55 Roman"/>
                <a:ea typeface="Calibri"/>
                <a:cs typeface="Times New Roman"/>
              </a:rPr>
              <a:t>Enter the information on the policy details.  The required fields are the Primary Insured Name and the zip code of the insured’s address (identified by asterisk).</a:t>
            </a:r>
          </a:p>
          <a:p>
            <a:pPr marL="0" indent="0">
              <a:lnSpc>
                <a:spcPct val="115000"/>
              </a:lnSpc>
              <a:spcBef>
                <a:spcPts val="0"/>
              </a:spcBef>
              <a:buNone/>
            </a:pPr>
            <a:endParaRPr lang="en-US" sz="4000" dirty="0" smtClean="0">
              <a:effectLst/>
              <a:latin typeface="HelveticaNeue LT 55 Roman"/>
              <a:ea typeface="Calibri"/>
              <a:cs typeface="Times New Roman"/>
            </a:endParaRPr>
          </a:p>
          <a:p>
            <a:pPr>
              <a:lnSpc>
                <a:spcPct val="115000"/>
              </a:lnSpc>
              <a:spcBef>
                <a:spcPts val="0"/>
              </a:spcBef>
            </a:pPr>
            <a:r>
              <a:rPr lang="en-US" sz="4000" dirty="0" smtClean="0">
                <a:effectLst/>
                <a:latin typeface="HelveticaNeue LT 55 Roman"/>
                <a:ea typeface="Calibri"/>
                <a:cs typeface="Times New Roman"/>
              </a:rPr>
              <a:t> If the insured is a person, enter the last name first, then first name (for example: name of insured is John Smith; enter Smith John). </a:t>
            </a:r>
          </a:p>
          <a:p>
            <a:pPr>
              <a:lnSpc>
                <a:spcPct val="115000"/>
              </a:lnSpc>
              <a:spcBef>
                <a:spcPts val="0"/>
              </a:spcBef>
            </a:pPr>
            <a:endParaRPr lang="en-US" sz="4000" dirty="0">
              <a:latin typeface="HelveticaNeue LT 55 Roman"/>
              <a:ea typeface="Calibri"/>
              <a:cs typeface="Times New Roman"/>
            </a:endParaRPr>
          </a:p>
          <a:p>
            <a:pPr>
              <a:lnSpc>
                <a:spcPct val="115000"/>
              </a:lnSpc>
              <a:spcBef>
                <a:spcPts val="0"/>
              </a:spcBef>
            </a:pPr>
            <a:r>
              <a:rPr lang="en-US" sz="4000" dirty="0" smtClean="0">
                <a:effectLst/>
                <a:latin typeface="HelveticaNeue LT 55 Roman"/>
                <a:ea typeface="Calibri"/>
                <a:cs typeface="Times New Roman"/>
              </a:rPr>
              <a:t>The SIC fields are optional.</a:t>
            </a:r>
          </a:p>
          <a:p>
            <a:pPr>
              <a:lnSpc>
                <a:spcPct val="115000"/>
              </a:lnSpc>
              <a:spcBef>
                <a:spcPts val="0"/>
              </a:spcBef>
            </a:pPr>
            <a:endParaRPr lang="en-US" sz="4000" dirty="0">
              <a:latin typeface="HelveticaNeue LT 55 Roman"/>
              <a:ea typeface="Calibri"/>
              <a:cs typeface="Times New Roman"/>
            </a:endParaRPr>
          </a:p>
          <a:p>
            <a:pPr>
              <a:lnSpc>
                <a:spcPct val="115000"/>
              </a:lnSpc>
              <a:spcBef>
                <a:spcPts val="0"/>
              </a:spcBef>
            </a:pPr>
            <a:r>
              <a:rPr lang="en-US" sz="4000" dirty="0" smtClean="0">
                <a:latin typeface="HelveticaNeue LT 55 Roman"/>
                <a:ea typeface="Calibri"/>
                <a:cs typeface="Times New Roman"/>
              </a:rPr>
              <a:t>Select the Next button to navigate to Transaction </a:t>
            </a:r>
            <a:r>
              <a:rPr lang="en-US" sz="4000" dirty="0">
                <a:latin typeface="HelveticaNeue LT 55 Roman"/>
                <a:ea typeface="Calibri"/>
                <a:cs typeface="Times New Roman"/>
              </a:rPr>
              <a:t>D</a:t>
            </a:r>
            <a:r>
              <a:rPr lang="en-US" sz="4000" dirty="0" smtClean="0">
                <a:latin typeface="HelveticaNeue LT 55 Roman"/>
                <a:ea typeface="Calibri"/>
                <a:cs typeface="Times New Roman"/>
              </a:rPr>
              <a:t>etails.</a:t>
            </a:r>
            <a:endParaRPr lang="en-US" sz="4000" dirty="0" smtClean="0">
              <a:effectLst/>
              <a:latin typeface="HelveticaNeue LT 55 Roman"/>
              <a:ea typeface="Calibri"/>
              <a:cs typeface="Times New Roman"/>
            </a:endParaRPr>
          </a:p>
          <a:p>
            <a:pPr marL="0" marR="0">
              <a:lnSpc>
                <a:spcPct val="115000"/>
              </a:lnSpc>
              <a:spcBef>
                <a:spcPts val="0"/>
              </a:spcBef>
              <a:spcAft>
                <a:spcPts val="0"/>
              </a:spcAft>
            </a:pPr>
            <a:endParaRPr lang="en-US" sz="4400" b="1" i="1" dirty="0" smtClean="0">
              <a:effectLst/>
              <a:latin typeface="HelveticaNeue LT 55 Roman"/>
              <a:ea typeface="Calibri"/>
              <a:cs typeface="Times New Roman"/>
            </a:endParaRPr>
          </a:p>
          <a:p>
            <a:pPr marL="114300" lvl="1" indent="0">
              <a:lnSpc>
                <a:spcPct val="115000"/>
              </a:lnSpc>
              <a:spcBef>
                <a:spcPts val="0"/>
              </a:spcBef>
              <a:buNone/>
            </a:pPr>
            <a:endParaRPr lang="en-US" sz="3600" dirty="0">
              <a:ea typeface="Calibri"/>
              <a:cs typeface="Times New Roman"/>
            </a:endParaRPr>
          </a:p>
          <a:p>
            <a:pPr marL="0" marR="0" indent="0">
              <a:lnSpc>
                <a:spcPct val="115000"/>
              </a:lnSpc>
              <a:spcBef>
                <a:spcPts val="0"/>
              </a:spcBef>
              <a:spcAft>
                <a:spcPts val="0"/>
              </a:spcAft>
              <a:buNone/>
            </a:pPr>
            <a:r>
              <a:rPr lang="en-US" sz="4000" dirty="0" smtClean="0">
                <a:effectLst/>
                <a:latin typeface="HelveticaNeue LT 55 Roman"/>
                <a:ea typeface="Calibri"/>
                <a:cs typeface="Times New Roman"/>
              </a:rPr>
              <a:t> </a:t>
            </a:r>
            <a:endParaRPr lang="en-US" sz="4000" dirty="0">
              <a:ea typeface="Calibri"/>
              <a:cs typeface="Times New Roman"/>
            </a:endParaRPr>
          </a:p>
        </p:txBody>
      </p:sp>
      <p:sp>
        <p:nvSpPr>
          <p:cNvPr id="2" name="Title 1"/>
          <p:cNvSpPr>
            <a:spLocks noGrp="1"/>
          </p:cNvSpPr>
          <p:nvPr>
            <p:ph type="title"/>
          </p:nvPr>
        </p:nvSpPr>
        <p:spPr/>
        <p:txBody>
          <a:bodyPr>
            <a:noAutofit/>
          </a:bodyPr>
          <a:lstStyle/>
          <a:p>
            <a:r>
              <a:rPr lang="en-US" sz="3200" dirty="0" smtClean="0">
                <a:solidFill>
                  <a:srgbClr val="1D5CAB"/>
                </a:solidFill>
              </a:rPr>
              <a:t>Create New Policy Wizard</a:t>
            </a:r>
            <a:r>
              <a:rPr lang="en-US" sz="3200" smtClean="0">
                <a:solidFill>
                  <a:srgbClr val="1D5CAB"/>
                </a:solidFill>
              </a:rPr>
              <a:t>: </a:t>
            </a:r>
            <a:r>
              <a:rPr lang="en-US" sz="3200" smtClean="0">
                <a:solidFill>
                  <a:srgbClr val="1D5CAB"/>
                </a:solidFill>
              </a:rPr>
              <a:t/>
            </a:r>
            <a:br>
              <a:rPr lang="en-US" sz="3200" smtClean="0">
                <a:solidFill>
                  <a:srgbClr val="1D5CAB"/>
                </a:solidFill>
              </a:rPr>
            </a:br>
            <a:r>
              <a:rPr lang="en-US" sz="3200" smtClean="0">
                <a:solidFill>
                  <a:srgbClr val="1D5CAB"/>
                </a:solidFill>
              </a:rPr>
              <a:t>Policy </a:t>
            </a:r>
            <a:r>
              <a:rPr lang="en-US" sz="3200" dirty="0" smtClean="0">
                <a:solidFill>
                  <a:srgbClr val="1D5CAB"/>
                </a:solidFill>
              </a:rPr>
              <a:t>Details </a:t>
            </a:r>
            <a:endParaRPr lang="en-US" sz="3200" dirty="0"/>
          </a:p>
        </p:txBody>
      </p:sp>
      <p:sp>
        <p:nvSpPr>
          <p:cNvPr id="6" name="Slide Number Placeholder 5"/>
          <p:cNvSpPr>
            <a:spLocks noGrp="1"/>
          </p:cNvSpPr>
          <p:nvPr>
            <p:ph type="sldNum" sz="quarter" idx="12"/>
          </p:nvPr>
        </p:nvSpPr>
        <p:spPr/>
        <p:txBody>
          <a:bodyPr/>
          <a:lstStyle/>
          <a:p>
            <a:fld id="{63E728BA-D847-4B24-BA3C-B3A73F81F284}" type="slidenum">
              <a:rPr lang="en-US" smtClean="0">
                <a:solidFill>
                  <a:prstClr val="black"/>
                </a:solidFill>
              </a:rPr>
              <a:pPr/>
              <a:t>5</a:t>
            </a:fld>
            <a:endParaRPr lang="en-US">
              <a:solidFill>
                <a:prstClr val="black"/>
              </a:solidFill>
            </a:endParaRPr>
          </a:p>
        </p:txBody>
      </p:sp>
      <p:pic>
        <p:nvPicPr>
          <p:cNvPr id="8" name="Picture 7"/>
          <p:cNvPicPr/>
          <p:nvPr/>
        </p:nvPicPr>
        <p:blipFill>
          <a:blip r:embed="rId2"/>
          <a:stretch>
            <a:fillRect/>
          </a:stretch>
        </p:blipFill>
        <p:spPr>
          <a:xfrm>
            <a:off x="609600" y="1312200"/>
            <a:ext cx="3733800" cy="4648200"/>
          </a:xfrm>
          <a:prstGeom prst="rect">
            <a:avLst/>
          </a:prstGeom>
          <a:ln w="12700">
            <a:solidFill>
              <a:sysClr val="windowText" lastClr="000000"/>
            </a:solidFill>
          </a:ln>
        </p:spPr>
      </p:pic>
      <p:sp>
        <p:nvSpPr>
          <p:cNvPr id="3" name="Right Arrow 2"/>
          <p:cNvSpPr/>
          <p:nvPr/>
        </p:nvSpPr>
        <p:spPr>
          <a:xfrm>
            <a:off x="393900" y="4067881"/>
            <a:ext cx="228600" cy="45719"/>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sp>
        <p:nvSpPr>
          <p:cNvPr id="5" name="Rounded Rectangle 4"/>
          <p:cNvSpPr/>
          <p:nvPr/>
        </p:nvSpPr>
        <p:spPr>
          <a:xfrm>
            <a:off x="1790700" y="4876800"/>
            <a:ext cx="685800" cy="3048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 y="4005878"/>
            <a:ext cx="1104900" cy="215444"/>
          </a:xfrm>
          <a:prstGeom prst="rect">
            <a:avLst/>
          </a:prstGeom>
          <a:noFill/>
        </p:spPr>
        <p:txBody>
          <a:bodyPr wrap="square" rtlCol="0">
            <a:spAutoFit/>
          </a:bodyPr>
          <a:lstStyle/>
          <a:p>
            <a:r>
              <a:rPr lang="en-US" sz="800" dirty="0" smtClean="0"/>
              <a:t>ABC-123</a:t>
            </a:r>
            <a:endParaRPr lang="en-US" sz="800" dirty="0"/>
          </a:p>
        </p:txBody>
      </p:sp>
      <p:sp>
        <p:nvSpPr>
          <p:cNvPr id="9" name="TextBox 8"/>
          <p:cNvSpPr txBox="1"/>
          <p:nvPr/>
        </p:nvSpPr>
        <p:spPr>
          <a:xfrm>
            <a:off x="1905000" y="4953000"/>
            <a:ext cx="533400" cy="215444"/>
          </a:xfrm>
          <a:prstGeom prst="rect">
            <a:avLst/>
          </a:prstGeom>
          <a:noFill/>
        </p:spPr>
        <p:txBody>
          <a:bodyPr wrap="square" rtlCol="0">
            <a:spAutoFit/>
          </a:bodyPr>
          <a:lstStyle/>
          <a:p>
            <a:r>
              <a:rPr lang="en-US" sz="800" dirty="0" smtClean="0"/>
              <a:t>94111</a:t>
            </a:r>
            <a:endParaRPr lang="en-US" sz="800" dirty="0"/>
          </a:p>
        </p:txBody>
      </p:sp>
    </p:spTree>
    <p:extLst>
      <p:ext uri="{BB962C8B-B14F-4D97-AF65-F5344CB8AC3E}">
        <p14:creationId xmlns:p14="http://schemas.microsoft.com/office/powerpoint/2010/main" val="584406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800600" y="1200155"/>
            <a:ext cx="3886200" cy="2381245"/>
          </a:xfrm>
        </p:spPr>
        <p:txBody>
          <a:bodyPr>
            <a:noAutofit/>
          </a:bodyPr>
          <a:lstStyle/>
          <a:p>
            <a:pPr marL="0" lvl="0" indent="0">
              <a:lnSpc>
                <a:spcPct val="115000"/>
              </a:lnSpc>
              <a:buClr>
                <a:srgbClr val="1D5CAB"/>
              </a:buClr>
              <a:buNone/>
            </a:pPr>
            <a:r>
              <a:rPr lang="en-US" sz="1400" b="1" dirty="0" smtClean="0">
                <a:solidFill>
                  <a:prstClr val="black"/>
                </a:solidFill>
                <a:ea typeface="Calibri"/>
                <a:cs typeface="Times New Roman"/>
              </a:rPr>
              <a:t>Required fields (identified by an asterisk*):</a:t>
            </a:r>
            <a:endParaRPr lang="en-US" sz="1400" dirty="0">
              <a:solidFill>
                <a:prstClr val="black"/>
              </a:solidFill>
              <a:ea typeface="Calibri"/>
              <a:cs typeface="Times New Roman"/>
            </a:endParaRPr>
          </a:p>
          <a:p>
            <a:pPr>
              <a:buClr>
                <a:srgbClr val="1D5CAB"/>
              </a:buClr>
            </a:pPr>
            <a:r>
              <a:rPr lang="en-US" sz="1400" dirty="0" smtClean="0">
                <a:solidFill>
                  <a:prstClr val="black"/>
                </a:solidFill>
                <a:ea typeface="Calibri"/>
                <a:cs typeface="Times New Roman"/>
              </a:rPr>
              <a:t>Transaction type </a:t>
            </a:r>
            <a:r>
              <a:rPr lang="en-US" sz="1400" dirty="0">
                <a:solidFill>
                  <a:prstClr val="black"/>
                </a:solidFill>
                <a:ea typeface="Calibri"/>
                <a:cs typeface="Times New Roman"/>
              </a:rPr>
              <a:t>(</a:t>
            </a:r>
            <a:r>
              <a:rPr lang="en-US" sz="1400" dirty="0" smtClean="0">
                <a:solidFill>
                  <a:prstClr val="black"/>
                </a:solidFill>
                <a:ea typeface="Calibri"/>
                <a:cs typeface="Times New Roman"/>
              </a:rPr>
              <a:t>defaulted to New Business) </a:t>
            </a:r>
          </a:p>
          <a:p>
            <a:pPr>
              <a:buClr>
                <a:srgbClr val="1D5CAB"/>
              </a:buClr>
            </a:pPr>
            <a:r>
              <a:rPr lang="en-US" sz="1400" dirty="0" smtClean="0">
                <a:solidFill>
                  <a:prstClr val="black"/>
                </a:solidFill>
                <a:ea typeface="Calibri"/>
                <a:cs typeface="Times New Roman"/>
              </a:rPr>
              <a:t>Effective date </a:t>
            </a:r>
          </a:p>
          <a:p>
            <a:pPr>
              <a:buClr>
                <a:srgbClr val="1D5CAB"/>
              </a:buClr>
            </a:pPr>
            <a:r>
              <a:rPr lang="en-US" sz="1400" dirty="0" smtClean="0">
                <a:solidFill>
                  <a:prstClr val="black"/>
                </a:solidFill>
                <a:ea typeface="Calibri"/>
                <a:cs typeface="Times New Roman"/>
              </a:rPr>
              <a:t>Invoice date</a:t>
            </a:r>
          </a:p>
          <a:p>
            <a:pPr>
              <a:buClr>
                <a:srgbClr val="1D5CAB"/>
              </a:buClr>
            </a:pPr>
            <a:r>
              <a:rPr lang="en-US" sz="1400" dirty="0" smtClean="0">
                <a:solidFill>
                  <a:prstClr val="black"/>
                </a:solidFill>
                <a:ea typeface="Calibri"/>
                <a:cs typeface="Times New Roman"/>
              </a:rPr>
              <a:t>For single insurer, select from drop down or key in the name of the insurer</a:t>
            </a:r>
          </a:p>
          <a:p>
            <a:pPr>
              <a:buClr>
                <a:srgbClr val="1D5CAB"/>
              </a:buClr>
            </a:pPr>
            <a:r>
              <a:rPr lang="en-US" sz="1400" dirty="0" smtClean="0">
                <a:solidFill>
                  <a:prstClr val="black"/>
                </a:solidFill>
                <a:ea typeface="Calibri"/>
                <a:cs typeface="Times New Roman"/>
              </a:rPr>
              <a:t>Coverage code</a:t>
            </a:r>
          </a:p>
          <a:p>
            <a:pPr>
              <a:buClr>
                <a:srgbClr val="1D5CAB"/>
              </a:buClr>
            </a:pPr>
            <a:r>
              <a:rPr lang="en-US" sz="1400" dirty="0" smtClean="0">
                <a:solidFill>
                  <a:prstClr val="black"/>
                </a:solidFill>
                <a:ea typeface="Calibri"/>
                <a:cs typeface="Times New Roman"/>
              </a:rPr>
              <a:t>Premium</a:t>
            </a:r>
            <a:endParaRPr lang="en-US" sz="1400" dirty="0">
              <a:solidFill>
                <a:prstClr val="black"/>
              </a:solidFill>
              <a:ea typeface="Calibri"/>
              <a:cs typeface="Times New Roman"/>
            </a:endParaRPr>
          </a:p>
          <a:p>
            <a:pPr marL="109612" indent="0">
              <a:buClr>
                <a:srgbClr val="1D5CAB"/>
              </a:buClr>
              <a:buNone/>
            </a:pPr>
            <a:endParaRPr lang="en-US" sz="1400" dirty="0" smtClean="0">
              <a:solidFill>
                <a:prstClr val="black"/>
              </a:solidFill>
              <a:ea typeface="Calibri"/>
              <a:cs typeface="Times New Roman"/>
            </a:endParaRPr>
          </a:p>
          <a:p>
            <a:pPr marL="109612" indent="0">
              <a:buClr>
                <a:srgbClr val="1D5CAB"/>
              </a:buClr>
              <a:buNone/>
            </a:pPr>
            <a:r>
              <a:rPr lang="en-US" sz="1400" dirty="0" smtClean="0">
                <a:solidFill>
                  <a:prstClr val="black"/>
                </a:solidFill>
                <a:ea typeface="Calibri"/>
                <a:cs typeface="Times New Roman"/>
              </a:rPr>
              <a:t>For policies with more than one coverage, entering the first coverage will generate a new row on which you may enter the next coverage.</a:t>
            </a:r>
          </a:p>
          <a:p>
            <a:pPr marL="109612" indent="0">
              <a:buClr>
                <a:srgbClr val="1D5CAB"/>
              </a:buClr>
              <a:buNone/>
            </a:pPr>
            <a:endParaRPr lang="en-US" sz="1400" dirty="0">
              <a:solidFill>
                <a:prstClr val="black"/>
              </a:solidFill>
              <a:ea typeface="Calibri"/>
              <a:cs typeface="Times New Roman"/>
            </a:endParaRPr>
          </a:p>
          <a:p>
            <a:pPr marL="109612" indent="0">
              <a:buClr>
                <a:srgbClr val="1D5CAB"/>
              </a:buClr>
              <a:buNone/>
            </a:pPr>
            <a:r>
              <a:rPr lang="en-US" sz="1400" dirty="0" smtClean="0">
                <a:solidFill>
                  <a:prstClr val="black"/>
                </a:solidFill>
                <a:ea typeface="Calibri"/>
                <a:cs typeface="Times New Roman"/>
              </a:rPr>
              <a:t>For policies with taxable fees, find the appropriate fee type in the Fee Name column, enter the fee amount, and check the box in the Include in Premium column.  By checking the box, the system includes the fee amount with the taxable premium.</a:t>
            </a:r>
            <a:endParaRPr lang="en-US" sz="1400" dirty="0">
              <a:solidFill>
                <a:prstClr val="black"/>
              </a:solidFill>
              <a:ea typeface="Calibri"/>
              <a:cs typeface="Times New Roman"/>
            </a:endParaRPr>
          </a:p>
          <a:p>
            <a:pPr marL="0" indent="0">
              <a:buClr>
                <a:srgbClr val="1D5CAB"/>
              </a:buClr>
              <a:buNone/>
            </a:pPr>
            <a:r>
              <a:rPr lang="en-US" sz="1400" dirty="0">
                <a:solidFill>
                  <a:prstClr val="black"/>
                </a:solidFill>
                <a:ea typeface="Calibri"/>
                <a:cs typeface="Times New Roman"/>
              </a:rPr>
              <a:t> </a:t>
            </a:r>
            <a:endParaRPr lang="en-US" sz="1400" dirty="0" smtClean="0">
              <a:solidFill>
                <a:prstClr val="black"/>
              </a:solidFill>
              <a:ea typeface="Calibri"/>
              <a:cs typeface="Times New Roman"/>
            </a:endParaRPr>
          </a:p>
          <a:p>
            <a:pPr marL="0" indent="0">
              <a:lnSpc>
                <a:spcPct val="115000"/>
              </a:lnSpc>
              <a:buClr>
                <a:srgbClr val="1D5CAB"/>
              </a:buClr>
              <a:buNone/>
            </a:pPr>
            <a:r>
              <a:rPr lang="en-US" sz="1400" dirty="0">
                <a:solidFill>
                  <a:prstClr val="black"/>
                </a:solidFill>
                <a:ea typeface="Calibri"/>
                <a:cs typeface="Times New Roman"/>
              </a:rPr>
              <a:t> </a:t>
            </a:r>
          </a:p>
          <a:p>
            <a:pPr marL="0" lvl="0" indent="0">
              <a:lnSpc>
                <a:spcPct val="115000"/>
              </a:lnSpc>
              <a:buClr>
                <a:srgbClr val="1D5CAB"/>
              </a:buClr>
              <a:buNone/>
            </a:pPr>
            <a:r>
              <a:rPr lang="en-US" sz="1400" dirty="0">
                <a:solidFill>
                  <a:prstClr val="black"/>
                </a:solidFill>
                <a:ea typeface="Calibri"/>
                <a:cs typeface="Times New Roman"/>
              </a:rPr>
              <a:t> </a:t>
            </a:r>
          </a:p>
        </p:txBody>
      </p:sp>
      <p:sp>
        <p:nvSpPr>
          <p:cNvPr id="5" name="Title 4"/>
          <p:cNvSpPr>
            <a:spLocks noGrp="1"/>
          </p:cNvSpPr>
          <p:nvPr>
            <p:ph type="title"/>
          </p:nvPr>
        </p:nvSpPr>
        <p:spPr/>
        <p:txBody>
          <a:bodyPr>
            <a:normAutofit fontScale="90000"/>
          </a:bodyPr>
          <a:lstStyle/>
          <a:p>
            <a:r>
              <a:rPr lang="en-US" sz="3200" dirty="0" smtClean="0">
                <a:solidFill>
                  <a:srgbClr val="1D5CAB"/>
                </a:solidFill>
              </a:rPr>
              <a:t>Create </a:t>
            </a:r>
            <a:r>
              <a:rPr lang="en-US" sz="3200" dirty="0">
                <a:solidFill>
                  <a:srgbClr val="1D5CAB"/>
                </a:solidFill>
              </a:rPr>
              <a:t>New </a:t>
            </a:r>
            <a:r>
              <a:rPr lang="en-US" sz="3200" dirty="0" smtClean="0"/>
              <a:t>Policy</a:t>
            </a:r>
            <a:r>
              <a:rPr lang="en-US" sz="3200" dirty="0" smtClean="0">
                <a:solidFill>
                  <a:srgbClr val="1D5CAB"/>
                </a:solidFill>
              </a:rPr>
              <a:t> </a:t>
            </a:r>
            <a:r>
              <a:rPr lang="en-US" sz="3200" dirty="0">
                <a:solidFill>
                  <a:srgbClr val="1D5CAB"/>
                </a:solidFill>
              </a:rPr>
              <a:t>Wizard: </a:t>
            </a:r>
            <a:r>
              <a:rPr lang="en-US" sz="3200" dirty="0" smtClean="0">
                <a:solidFill>
                  <a:srgbClr val="1D5CAB"/>
                </a:solidFill>
              </a:rPr>
              <a:t>Transaction Details</a:t>
            </a:r>
            <a:endParaRPr lang="en-US" sz="3200" dirty="0"/>
          </a:p>
        </p:txBody>
      </p:sp>
      <p:sp>
        <p:nvSpPr>
          <p:cNvPr id="7" name="Slide Number Placeholder 6"/>
          <p:cNvSpPr>
            <a:spLocks noGrp="1"/>
          </p:cNvSpPr>
          <p:nvPr>
            <p:ph type="sldNum" sz="quarter" idx="12"/>
          </p:nvPr>
        </p:nvSpPr>
        <p:spPr/>
        <p:txBody>
          <a:bodyPr/>
          <a:lstStyle/>
          <a:p>
            <a:fld id="{63E728BA-D847-4B24-BA3C-B3A73F81F284}" type="slidenum">
              <a:rPr lang="en-US" smtClean="0">
                <a:solidFill>
                  <a:prstClr val="black"/>
                </a:solidFill>
              </a:rPr>
              <a:pPr/>
              <a:t>6</a:t>
            </a:fld>
            <a:endParaRPr lang="en-US">
              <a:solidFill>
                <a:prstClr val="black"/>
              </a:solidFill>
            </a:endParaRPr>
          </a:p>
        </p:txBody>
      </p:sp>
      <p:pic>
        <p:nvPicPr>
          <p:cNvPr id="1026" name="Picture 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17387"/>
            <a:ext cx="3981712" cy="480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ight Arrow 1"/>
          <p:cNvSpPr/>
          <p:nvPr/>
        </p:nvSpPr>
        <p:spPr>
          <a:xfrm>
            <a:off x="586740" y="2971799"/>
            <a:ext cx="45719"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568" y="2903378"/>
            <a:ext cx="10953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968" y="2903378"/>
            <a:ext cx="10953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 y="3439588"/>
            <a:ext cx="11588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56" y="4191000"/>
            <a:ext cx="12223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4188988"/>
            <a:ext cx="1285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52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096962"/>
          </a:xfrm>
        </p:spPr>
        <p:txBody>
          <a:bodyPr>
            <a:normAutofit/>
          </a:bodyPr>
          <a:lstStyle/>
          <a:p>
            <a:r>
              <a:rPr lang="en-US" sz="3200" dirty="0" smtClean="0">
                <a:solidFill>
                  <a:srgbClr val="1D5CAB"/>
                </a:solidFill>
              </a:rPr>
              <a:t>Create New Policy Wizard: Documents Tab</a:t>
            </a:r>
            <a:endParaRPr lang="en-US" sz="3200" dirty="0"/>
          </a:p>
        </p:txBody>
      </p:sp>
      <p:sp>
        <p:nvSpPr>
          <p:cNvPr id="4" name="Content Placeholder 3"/>
          <p:cNvSpPr>
            <a:spLocks noGrp="1"/>
          </p:cNvSpPr>
          <p:nvPr>
            <p:ph sz="half" idx="4294967295"/>
          </p:nvPr>
        </p:nvSpPr>
        <p:spPr>
          <a:xfrm>
            <a:off x="4724400" y="1447800"/>
            <a:ext cx="4038600" cy="4525963"/>
          </a:xfrm>
        </p:spPr>
        <p:txBody>
          <a:bodyPr>
            <a:normAutofit fontScale="77500" lnSpcReduction="20000"/>
          </a:bodyPr>
          <a:lstStyle/>
          <a:p>
            <a:pPr>
              <a:lnSpc>
                <a:spcPct val="115000"/>
              </a:lnSpc>
              <a:spcBef>
                <a:spcPts val="0"/>
              </a:spcBef>
            </a:pPr>
            <a:r>
              <a:rPr lang="en-US" sz="2200" dirty="0" smtClean="0">
                <a:effectLst/>
                <a:latin typeface="HelveticaNeue LT 55 Roman"/>
                <a:ea typeface="Calibri"/>
                <a:cs typeface="Times New Roman"/>
              </a:rPr>
              <a:t>Upload the required documents in the Documents section. Select the file to upload. </a:t>
            </a:r>
            <a:endParaRPr lang="en-US" sz="2200" dirty="0">
              <a:latin typeface="HelveticaNeue LT 55 Roman"/>
              <a:ea typeface="Calibri"/>
              <a:cs typeface="Times New Roman"/>
            </a:endParaRPr>
          </a:p>
          <a:p>
            <a:pPr lvl="1">
              <a:lnSpc>
                <a:spcPct val="115000"/>
              </a:lnSpc>
              <a:spcBef>
                <a:spcPts val="0"/>
              </a:spcBef>
              <a:buFont typeface="Courier New" pitchFamily="49" charset="0"/>
              <a:buChar char="o"/>
            </a:pPr>
            <a:r>
              <a:rPr lang="en-US" sz="1400" dirty="0" smtClean="0">
                <a:effectLst/>
                <a:latin typeface="HelveticaNeue LT 55 Roman"/>
                <a:ea typeface="Calibri"/>
                <a:cs typeface="Times New Roman"/>
              </a:rPr>
              <a:t>California still requires the declaration page, binder, or certificates be uploaded even if you had entered the information on the policy details page.</a:t>
            </a:r>
            <a:endParaRPr lang="en-US" sz="1400" dirty="0">
              <a:ea typeface="Calibri"/>
              <a:cs typeface="Times New Roman"/>
            </a:endParaRPr>
          </a:p>
          <a:p>
            <a:pPr marL="0" marR="0">
              <a:lnSpc>
                <a:spcPct val="115000"/>
              </a:lnSpc>
              <a:spcBef>
                <a:spcPts val="0"/>
              </a:spcBef>
              <a:spcAft>
                <a:spcPts val="0"/>
              </a:spcAft>
            </a:pPr>
            <a:endParaRPr lang="en-US" sz="1800" dirty="0" smtClean="0">
              <a:effectLst/>
              <a:latin typeface="HelveticaNeue LT 55 Roman"/>
              <a:ea typeface="Calibri"/>
              <a:cs typeface="Times New Roman"/>
            </a:endParaRPr>
          </a:p>
          <a:p>
            <a:pPr>
              <a:lnSpc>
                <a:spcPct val="115000"/>
              </a:lnSpc>
              <a:spcBef>
                <a:spcPts val="0"/>
              </a:spcBef>
            </a:pPr>
            <a:r>
              <a:rPr lang="en-US" sz="2200" dirty="0" smtClean="0">
                <a:effectLst/>
                <a:latin typeface="HelveticaNeue LT 55 Roman"/>
                <a:ea typeface="Calibri"/>
                <a:cs typeface="Times New Roman"/>
              </a:rPr>
              <a:t>You can choose to complete the SL-1, SL-2, and GAP forms online (this process is explained on slide 10 and following) </a:t>
            </a:r>
            <a:r>
              <a:rPr lang="en-US" sz="2200" b="1" dirty="0" smtClean="0">
                <a:effectLst/>
                <a:latin typeface="HelveticaNeue LT 55 Roman"/>
                <a:ea typeface="Calibri"/>
                <a:cs typeface="Times New Roman"/>
              </a:rPr>
              <a:t>or</a:t>
            </a:r>
            <a:r>
              <a:rPr lang="en-US" sz="2200" dirty="0" smtClean="0">
                <a:effectLst/>
                <a:latin typeface="HelveticaNeue LT 55 Roman"/>
                <a:ea typeface="Calibri"/>
                <a:cs typeface="Times New Roman"/>
              </a:rPr>
              <a:t> upload completed copies.</a:t>
            </a:r>
            <a:endParaRPr lang="en-US" sz="1400" dirty="0" smtClean="0">
              <a:effectLst/>
              <a:latin typeface="HelveticaNeue LT 55 Roman"/>
              <a:ea typeface="Calibri"/>
              <a:cs typeface="Times New Roman"/>
            </a:endParaRPr>
          </a:p>
          <a:p>
            <a:pPr marL="694932" lvl="2" indent="-285750">
              <a:lnSpc>
                <a:spcPct val="115000"/>
              </a:lnSpc>
              <a:spcBef>
                <a:spcPts val="0"/>
              </a:spcBef>
              <a:buClr>
                <a:schemeClr val="accent1"/>
              </a:buClr>
              <a:buFont typeface="Courier New" pitchFamily="49" charset="0"/>
              <a:buChar char="o"/>
            </a:pPr>
            <a:r>
              <a:rPr lang="en-US" sz="1400" dirty="0" smtClean="0">
                <a:effectLst/>
                <a:latin typeface="HelveticaNeue LT 55 Roman"/>
                <a:ea typeface="Calibri"/>
                <a:cs typeface="Times New Roman"/>
              </a:rPr>
              <a:t>If you complete the forms online you do not need to upload the paper forms. </a:t>
            </a:r>
            <a:r>
              <a:rPr lang="en-US" sz="1400" u="sng" dirty="0" smtClean="0">
                <a:effectLst/>
                <a:latin typeface="HelveticaNeue LT 55 Roman"/>
                <a:ea typeface="Calibri"/>
                <a:cs typeface="Times New Roman"/>
              </a:rPr>
              <a:t>Original copies of the signed forms must still be maintained by your brokerage per Section 2190.3 of the California Code of Regulations.</a:t>
            </a:r>
            <a:endParaRPr lang="en-US" sz="1400" u="sng" dirty="0">
              <a:latin typeface="HelveticaNeue LT 55 Roman"/>
              <a:ea typeface="Calibri"/>
              <a:cs typeface="Times New Roman"/>
            </a:endParaRPr>
          </a:p>
          <a:p>
            <a:pPr marL="0" marR="0" indent="0">
              <a:lnSpc>
                <a:spcPct val="115000"/>
              </a:lnSpc>
              <a:spcBef>
                <a:spcPts val="0"/>
              </a:spcBef>
              <a:spcAft>
                <a:spcPts val="0"/>
              </a:spcAft>
              <a:buNone/>
            </a:pPr>
            <a:r>
              <a:rPr lang="en-US" sz="1500" dirty="0" smtClean="0">
                <a:effectLst/>
                <a:latin typeface="HelveticaNeue LT 55 Roman"/>
                <a:ea typeface="Calibri"/>
                <a:cs typeface="Times New Roman"/>
              </a:rPr>
              <a:t> </a:t>
            </a:r>
            <a:endParaRPr lang="en-US" sz="1500" dirty="0">
              <a:latin typeface="HelveticaNeue LT 55 Roman"/>
              <a:ea typeface="Calibri"/>
              <a:cs typeface="Times New Roman"/>
            </a:endParaRPr>
          </a:p>
          <a:p>
            <a:pPr marL="0" marR="0" indent="0">
              <a:lnSpc>
                <a:spcPct val="115000"/>
              </a:lnSpc>
              <a:spcBef>
                <a:spcPts val="0"/>
              </a:spcBef>
              <a:spcAft>
                <a:spcPts val="0"/>
              </a:spcAft>
              <a:buNone/>
            </a:pPr>
            <a:r>
              <a:rPr lang="en-US" sz="1200" dirty="0" smtClean="0">
                <a:effectLst/>
                <a:latin typeface="HelveticaNeue LT 55 Roman"/>
                <a:ea typeface="Calibri"/>
                <a:cs typeface="Times New Roman"/>
              </a:rPr>
              <a:t> </a:t>
            </a:r>
            <a:endParaRPr lang="en-US" sz="1800" dirty="0">
              <a:ea typeface="Calibri"/>
              <a:cs typeface="Times New Roman"/>
            </a:endParaRPr>
          </a:p>
          <a:p>
            <a:pPr marL="0" marR="0" indent="0">
              <a:lnSpc>
                <a:spcPct val="115000"/>
              </a:lnSpc>
              <a:spcBef>
                <a:spcPts val="0"/>
              </a:spcBef>
              <a:spcAft>
                <a:spcPts val="0"/>
              </a:spcAft>
              <a:buNone/>
            </a:pPr>
            <a:r>
              <a:rPr lang="en-US" sz="1700" dirty="0" smtClean="0">
                <a:effectLst/>
                <a:latin typeface="HelveticaNeue LT 55 Roman"/>
                <a:ea typeface="Calibri"/>
                <a:cs typeface="Times New Roman"/>
              </a:rPr>
              <a:t> </a:t>
            </a:r>
            <a:endParaRPr lang="en-US" sz="1700" dirty="0">
              <a:ea typeface="Calibri"/>
              <a:cs typeface="Times New Roman"/>
            </a:endParaRPr>
          </a:p>
          <a:p>
            <a:endParaRPr lang="en-US" dirty="0"/>
          </a:p>
        </p:txBody>
      </p:sp>
      <p:sp>
        <p:nvSpPr>
          <p:cNvPr id="5" name="Slide Number Placeholder 4"/>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7</a:t>
            </a:fld>
            <a:endParaRPr lang="en-US">
              <a:solidFill>
                <a:prstClr val="black"/>
              </a:solidFill>
            </a:endParaRPr>
          </a:p>
        </p:txBody>
      </p:sp>
      <p:pic>
        <p:nvPicPr>
          <p:cNvPr id="205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419600" cy="4719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ight Arrow 2"/>
          <p:cNvSpPr/>
          <p:nvPr/>
        </p:nvSpPr>
        <p:spPr>
          <a:xfrm>
            <a:off x="228600" y="5257800"/>
            <a:ext cx="152400" cy="76200"/>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473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458200" cy="1143000"/>
          </a:xfrm>
        </p:spPr>
        <p:txBody>
          <a:bodyPr>
            <a:normAutofit/>
          </a:bodyPr>
          <a:lstStyle/>
          <a:p>
            <a:r>
              <a:rPr lang="en-US" sz="3200" dirty="0" smtClean="0">
                <a:solidFill>
                  <a:srgbClr val="1D5CAB"/>
                </a:solidFill>
              </a:rPr>
              <a:t>Create New Policy Wizard:  Uploading Documents</a:t>
            </a:r>
            <a:endParaRPr lang="en-US" dirty="0"/>
          </a:p>
        </p:txBody>
      </p:sp>
      <p:sp>
        <p:nvSpPr>
          <p:cNvPr id="4" name="Content Placeholder 3"/>
          <p:cNvSpPr>
            <a:spLocks noGrp="1"/>
          </p:cNvSpPr>
          <p:nvPr>
            <p:ph sz="half" idx="4294967295"/>
          </p:nvPr>
        </p:nvSpPr>
        <p:spPr>
          <a:xfrm>
            <a:off x="4800600" y="1600200"/>
            <a:ext cx="4038600" cy="4525963"/>
          </a:xfrm>
        </p:spPr>
        <p:txBody>
          <a:bodyPr>
            <a:normAutofit/>
          </a:bodyPr>
          <a:lstStyle/>
          <a:p>
            <a:pPr marL="171690" lvl="1" indent="0">
              <a:lnSpc>
                <a:spcPct val="115000"/>
              </a:lnSpc>
              <a:spcBef>
                <a:spcPts val="0"/>
              </a:spcBef>
              <a:buNone/>
            </a:pPr>
            <a:endParaRPr lang="en-US" sz="1400" dirty="0" smtClean="0">
              <a:solidFill>
                <a:prstClr val="black"/>
              </a:solidFill>
              <a:latin typeface="HelveticaNeue LT 55 Roman"/>
              <a:ea typeface="Calibri"/>
              <a:cs typeface="Times New Roman"/>
            </a:endParaRPr>
          </a:p>
          <a:p>
            <a:pPr lvl="0">
              <a:lnSpc>
                <a:spcPct val="115000"/>
              </a:lnSpc>
              <a:spcBef>
                <a:spcPts val="0"/>
              </a:spcBef>
              <a:buClr>
                <a:srgbClr val="1D5CAB"/>
              </a:buClr>
            </a:pPr>
            <a:r>
              <a:rPr lang="en-US" sz="1400" dirty="0" smtClean="0">
                <a:solidFill>
                  <a:prstClr val="black"/>
                </a:solidFill>
                <a:ea typeface="Calibri"/>
                <a:cs typeface="Times New Roman"/>
              </a:rPr>
              <a:t>After selecting the file, </a:t>
            </a:r>
            <a:r>
              <a:rPr lang="en-US" sz="1400" dirty="0">
                <a:solidFill>
                  <a:prstClr val="black"/>
                </a:solidFill>
                <a:ea typeface="Calibri"/>
                <a:cs typeface="Times New Roman"/>
              </a:rPr>
              <a:t> </a:t>
            </a:r>
            <a:r>
              <a:rPr lang="en-US" sz="1400" dirty="0" smtClean="0">
                <a:solidFill>
                  <a:prstClr val="black"/>
                </a:solidFill>
                <a:ea typeface="Calibri"/>
                <a:cs typeface="Times New Roman"/>
              </a:rPr>
              <a:t>you will see  the file displayed beneath the Select file button.</a:t>
            </a:r>
          </a:p>
          <a:p>
            <a:pPr lvl="0">
              <a:lnSpc>
                <a:spcPct val="115000"/>
              </a:lnSpc>
              <a:spcBef>
                <a:spcPts val="0"/>
              </a:spcBef>
              <a:buClr>
                <a:srgbClr val="1D5CAB"/>
              </a:buClr>
            </a:pPr>
            <a:endParaRPr lang="en-US" sz="1400" dirty="0">
              <a:solidFill>
                <a:prstClr val="black"/>
              </a:solidFill>
              <a:ea typeface="Calibri"/>
              <a:cs typeface="Times New Roman"/>
            </a:endParaRPr>
          </a:p>
          <a:p>
            <a:pPr lvl="0">
              <a:lnSpc>
                <a:spcPct val="115000"/>
              </a:lnSpc>
              <a:spcBef>
                <a:spcPts val="0"/>
              </a:spcBef>
              <a:buClr>
                <a:srgbClr val="1D5CAB"/>
              </a:buClr>
            </a:pPr>
            <a:r>
              <a:rPr lang="en-US" sz="1400" dirty="0" smtClean="0">
                <a:solidFill>
                  <a:prstClr val="black"/>
                </a:solidFill>
                <a:ea typeface="Calibri"/>
                <a:cs typeface="Times New Roman"/>
              </a:rPr>
              <a:t>Check the box(</a:t>
            </a:r>
            <a:r>
              <a:rPr lang="en-US" sz="1400" dirty="0" err="1" smtClean="0">
                <a:solidFill>
                  <a:prstClr val="black"/>
                </a:solidFill>
                <a:ea typeface="Calibri"/>
                <a:cs typeface="Times New Roman"/>
              </a:rPr>
              <a:t>es</a:t>
            </a:r>
            <a:r>
              <a:rPr lang="en-US" sz="1400" dirty="0" smtClean="0">
                <a:solidFill>
                  <a:prstClr val="black"/>
                </a:solidFill>
                <a:ea typeface="Calibri"/>
                <a:cs typeface="Times New Roman"/>
              </a:rPr>
              <a:t>) next to the document  type(s) you will be uploading.</a:t>
            </a:r>
          </a:p>
          <a:p>
            <a:pPr marL="109612" lvl="0" indent="0">
              <a:lnSpc>
                <a:spcPct val="115000"/>
              </a:lnSpc>
              <a:spcBef>
                <a:spcPts val="0"/>
              </a:spcBef>
              <a:buClr>
                <a:srgbClr val="1D5CAB"/>
              </a:buClr>
              <a:buNone/>
            </a:pPr>
            <a:endParaRPr lang="en-US" sz="1400" dirty="0" smtClean="0">
              <a:solidFill>
                <a:prstClr val="black"/>
              </a:solidFill>
              <a:ea typeface="Calibri"/>
              <a:cs typeface="Times New Roman"/>
            </a:endParaRPr>
          </a:p>
          <a:p>
            <a:pPr lvl="1">
              <a:lnSpc>
                <a:spcPct val="115000"/>
              </a:lnSpc>
              <a:spcBef>
                <a:spcPts val="0"/>
              </a:spcBef>
              <a:buClr>
                <a:srgbClr val="1D5CAB"/>
              </a:buClr>
            </a:pPr>
            <a:r>
              <a:rPr lang="en-US" sz="1100" dirty="0" smtClean="0">
                <a:solidFill>
                  <a:prstClr val="black"/>
                </a:solidFill>
                <a:ea typeface="Calibri"/>
                <a:cs typeface="Times New Roman"/>
              </a:rPr>
              <a:t>You can select more than one document type for the selected file.</a:t>
            </a:r>
          </a:p>
          <a:p>
            <a:pPr marL="392779" lvl="1" indent="0">
              <a:lnSpc>
                <a:spcPct val="115000"/>
              </a:lnSpc>
              <a:spcBef>
                <a:spcPts val="0"/>
              </a:spcBef>
              <a:buClr>
                <a:srgbClr val="1D5CAB"/>
              </a:buClr>
              <a:buNone/>
            </a:pPr>
            <a:endParaRPr lang="en-US" sz="1000" dirty="0" smtClean="0">
              <a:solidFill>
                <a:prstClr val="black"/>
              </a:solidFill>
              <a:ea typeface="Calibri"/>
              <a:cs typeface="Times New Roman"/>
            </a:endParaRPr>
          </a:p>
          <a:p>
            <a:pPr lvl="0">
              <a:lnSpc>
                <a:spcPct val="115000"/>
              </a:lnSpc>
              <a:spcBef>
                <a:spcPts val="0"/>
              </a:spcBef>
              <a:buClr>
                <a:srgbClr val="1D5CAB"/>
              </a:buClr>
            </a:pPr>
            <a:r>
              <a:rPr lang="en-US" sz="1400" dirty="0" smtClean="0">
                <a:solidFill>
                  <a:prstClr val="black"/>
                </a:solidFill>
                <a:ea typeface="Calibri"/>
                <a:cs typeface="Times New Roman"/>
              </a:rPr>
              <a:t>Click the Upload button.</a:t>
            </a:r>
          </a:p>
          <a:p>
            <a:pPr marL="109612" lvl="0" indent="0">
              <a:lnSpc>
                <a:spcPct val="115000"/>
              </a:lnSpc>
              <a:spcBef>
                <a:spcPts val="0"/>
              </a:spcBef>
              <a:buClr>
                <a:srgbClr val="1D5CAB"/>
              </a:buClr>
              <a:buNone/>
            </a:pPr>
            <a:endParaRPr lang="en-US" sz="1400" dirty="0">
              <a:solidFill>
                <a:prstClr val="black"/>
              </a:solidFill>
              <a:ea typeface="Calibri"/>
              <a:cs typeface="Times New Roman"/>
            </a:endParaRPr>
          </a:p>
          <a:p>
            <a:pPr marL="171690" lvl="1" indent="0">
              <a:lnSpc>
                <a:spcPct val="115000"/>
              </a:lnSpc>
              <a:spcBef>
                <a:spcPts val="0"/>
              </a:spcBef>
              <a:buNone/>
            </a:pPr>
            <a:endParaRPr lang="en-US" sz="1400" b="1" dirty="0" smtClean="0">
              <a:solidFill>
                <a:prstClr val="black"/>
              </a:solidFill>
              <a:latin typeface="HelveticaNeue LT 55 Roman"/>
              <a:ea typeface="Calibri"/>
              <a:cs typeface="Times New Roman"/>
            </a:endParaRPr>
          </a:p>
          <a:p>
            <a:pPr marL="800100" lvl="2">
              <a:lnSpc>
                <a:spcPct val="115000"/>
              </a:lnSpc>
              <a:spcBef>
                <a:spcPts val="0"/>
              </a:spcBef>
              <a:buFontTx/>
              <a:buChar char="−"/>
            </a:pPr>
            <a:r>
              <a:rPr lang="en-US" sz="1200" b="1" dirty="0" smtClean="0">
                <a:solidFill>
                  <a:srgbClr val="0070C0"/>
                </a:solidFill>
                <a:latin typeface="HelveticaNeue LT 55 Roman"/>
                <a:ea typeface="Calibri"/>
                <a:cs typeface="Times New Roman"/>
              </a:rPr>
              <a:t>Remember </a:t>
            </a:r>
            <a:r>
              <a:rPr lang="en-US" sz="1200" b="1" dirty="0">
                <a:solidFill>
                  <a:srgbClr val="0070C0"/>
                </a:solidFill>
                <a:latin typeface="HelveticaNeue LT 55 Roman"/>
                <a:ea typeface="Calibri"/>
                <a:cs typeface="Times New Roman"/>
              </a:rPr>
              <a:t>that the upload will only be successful if the documents are less than 10MB in size and in a TIFF, PDF, PNG, PDF/A, or JPG/JPEG format</a:t>
            </a:r>
            <a:r>
              <a:rPr lang="en-US" sz="1200" dirty="0" smtClean="0">
                <a:solidFill>
                  <a:srgbClr val="0070C0"/>
                </a:solidFill>
                <a:latin typeface="HelveticaNeue LT 55 Roman"/>
                <a:ea typeface="Calibri"/>
                <a:cs typeface="Times New Roman"/>
              </a:rPr>
              <a:t>.</a:t>
            </a:r>
          </a:p>
          <a:p>
            <a:pPr marL="571740" lvl="2" indent="0">
              <a:lnSpc>
                <a:spcPct val="115000"/>
              </a:lnSpc>
              <a:spcBef>
                <a:spcPts val="0"/>
              </a:spcBef>
              <a:buNone/>
            </a:pPr>
            <a:endParaRPr lang="en-US" sz="1200" dirty="0">
              <a:solidFill>
                <a:srgbClr val="0070C0"/>
              </a:solidFill>
              <a:ea typeface="Calibri"/>
              <a:cs typeface="Times New Roman"/>
            </a:endParaRPr>
          </a:p>
          <a:p>
            <a:pPr>
              <a:buFontTx/>
              <a:buChar char="−"/>
            </a:pPr>
            <a:endParaRPr lang="en-US" sz="1200" dirty="0"/>
          </a:p>
        </p:txBody>
      </p:sp>
      <p:sp>
        <p:nvSpPr>
          <p:cNvPr id="9" name="Slide Number Placeholder 8"/>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8</a:t>
            </a:fld>
            <a:endParaRPr lang="en-US">
              <a:solidFill>
                <a:prstClr val="black"/>
              </a:solidFill>
            </a:endParaRPr>
          </a:p>
        </p:txBody>
      </p:sp>
      <p:pic>
        <p:nvPicPr>
          <p:cNvPr id="20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962400" cy="4874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ight Arrow 9"/>
          <p:cNvSpPr/>
          <p:nvPr/>
        </p:nvSpPr>
        <p:spPr>
          <a:xfrm>
            <a:off x="609600" y="5135881"/>
            <a:ext cx="76200" cy="45719"/>
          </a:xfrm>
          <a:prstGeom prst="right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5800" y="5257800"/>
            <a:ext cx="3048000" cy="762000"/>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966900" y="5621400"/>
            <a:ext cx="76200" cy="76200"/>
          </a:xfrm>
          <a:prstGeom prst="downArrow">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1400" y="5367168"/>
            <a:ext cx="152400" cy="169277"/>
          </a:xfrm>
          <a:prstGeom prst="rect">
            <a:avLst/>
          </a:prstGeom>
          <a:noFill/>
        </p:spPr>
        <p:txBody>
          <a:bodyPr wrap="square" rtlCol="0">
            <a:spAutoFit/>
          </a:bodyPr>
          <a:lstStyle/>
          <a:p>
            <a:r>
              <a:rPr lang="en-US" sz="500" dirty="0" smtClean="0"/>
              <a:t>X</a:t>
            </a:r>
            <a:endParaRPr lang="en-US" sz="500" dirty="0"/>
          </a:p>
        </p:txBody>
      </p:sp>
    </p:spTree>
    <p:extLst>
      <p:ext uri="{BB962C8B-B14F-4D97-AF65-F5344CB8AC3E}">
        <p14:creationId xmlns:p14="http://schemas.microsoft.com/office/powerpoint/2010/main" val="944718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458200" cy="1020762"/>
          </a:xfrm>
        </p:spPr>
        <p:txBody>
          <a:bodyPr>
            <a:noAutofit/>
          </a:bodyPr>
          <a:lstStyle/>
          <a:p>
            <a:r>
              <a:rPr lang="en-US" sz="3200" dirty="0" smtClean="0">
                <a:solidFill>
                  <a:srgbClr val="1D5CAB"/>
                </a:solidFill>
              </a:rPr>
              <a:t>Create New Policy Wizard:  </a:t>
            </a:r>
            <a:r>
              <a:rPr lang="en-US" sz="3200" dirty="0" smtClean="0">
                <a:solidFill>
                  <a:srgbClr val="FF0000"/>
                </a:solidFill>
              </a:rPr>
              <a:t>Alerts</a:t>
            </a:r>
            <a:endParaRPr lang="en-US" sz="3200" dirty="0">
              <a:solidFill>
                <a:srgbClr val="FF0000"/>
              </a:solidFill>
            </a:endParaRPr>
          </a:p>
        </p:txBody>
      </p:sp>
      <p:sp>
        <p:nvSpPr>
          <p:cNvPr id="4" name="Content Placeholder 3"/>
          <p:cNvSpPr>
            <a:spLocks noGrp="1"/>
          </p:cNvSpPr>
          <p:nvPr>
            <p:ph sz="half" idx="4294967295"/>
          </p:nvPr>
        </p:nvSpPr>
        <p:spPr>
          <a:xfrm>
            <a:off x="4876800" y="1371600"/>
            <a:ext cx="3810000" cy="4754563"/>
          </a:xfrm>
        </p:spPr>
        <p:txBody>
          <a:bodyPr>
            <a:normAutofit fontScale="25000" lnSpcReduction="20000"/>
          </a:bodyPr>
          <a:lstStyle/>
          <a:p>
            <a:pPr marL="0" marR="0" indent="0">
              <a:lnSpc>
                <a:spcPct val="115000"/>
              </a:lnSpc>
              <a:spcBef>
                <a:spcPts val="0"/>
              </a:spcBef>
              <a:spcAft>
                <a:spcPts val="0"/>
              </a:spcAft>
              <a:buNone/>
            </a:pPr>
            <a:endParaRPr lang="en-US" dirty="0" smtClean="0">
              <a:effectLst/>
              <a:latin typeface="HelveticaNeue LT 55 Roman"/>
              <a:ea typeface="Calibri"/>
              <a:cs typeface="Times New Roman"/>
            </a:endParaRPr>
          </a:p>
          <a:p>
            <a:pPr marL="0" marR="0" indent="0">
              <a:lnSpc>
                <a:spcPct val="115000"/>
              </a:lnSpc>
              <a:spcBef>
                <a:spcPts val="0"/>
              </a:spcBef>
              <a:spcAft>
                <a:spcPts val="0"/>
              </a:spcAft>
              <a:buNone/>
            </a:pPr>
            <a:endParaRPr lang="en-US" sz="1400" dirty="0" smtClean="0">
              <a:effectLst/>
              <a:latin typeface="HelveticaNeue LT 55 Roman"/>
              <a:ea typeface="Calibri"/>
              <a:cs typeface="Times New Roman"/>
            </a:endParaRPr>
          </a:p>
          <a:p>
            <a:pPr marL="0" marR="0" indent="0">
              <a:lnSpc>
                <a:spcPct val="115000"/>
              </a:lnSpc>
              <a:spcBef>
                <a:spcPts val="0"/>
              </a:spcBef>
              <a:spcAft>
                <a:spcPts val="0"/>
              </a:spcAft>
              <a:buNone/>
            </a:pPr>
            <a:r>
              <a:rPr lang="en-US" sz="5600" b="1" dirty="0" smtClean="0">
                <a:effectLst/>
                <a:latin typeface="HelveticaNeue LT 55 Roman"/>
                <a:ea typeface="Calibri"/>
                <a:cs typeface="Times New Roman"/>
              </a:rPr>
              <a:t>Alerts:</a:t>
            </a:r>
            <a:r>
              <a:rPr lang="en-US" sz="5600" dirty="0" smtClean="0">
                <a:effectLst/>
                <a:latin typeface="HelveticaNeue LT 55 Roman"/>
                <a:ea typeface="Calibri"/>
                <a:cs typeface="Times New Roman"/>
              </a:rPr>
              <a:t> </a:t>
            </a:r>
          </a:p>
          <a:p>
            <a:pPr marL="0" marR="0" indent="0">
              <a:lnSpc>
                <a:spcPct val="115000"/>
              </a:lnSpc>
              <a:spcBef>
                <a:spcPts val="0"/>
              </a:spcBef>
              <a:spcAft>
                <a:spcPts val="0"/>
              </a:spcAft>
              <a:buNone/>
            </a:pPr>
            <a:endParaRPr lang="en-US" sz="5600" dirty="0" smtClean="0">
              <a:effectLst/>
              <a:latin typeface="HelveticaNeue LT 55 Roman"/>
              <a:ea typeface="Calibri"/>
              <a:cs typeface="Times New Roman"/>
            </a:endParaRPr>
          </a:p>
          <a:p>
            <a:pPr>
              <a:lnSpc>
                <a:spcPct val="115000"/>
              </a:lnSpc>
              <a:spcBef>
                <a:spcPts val="0"/>
              </a:spcBef>
            </a:pPr>
            <a:r>
              <a:rPr lang="en-US" sz="4800" dirty="0" smtClean="0">
                <a:latin typeface="HelveticaNeue LT 55 Roman"/>
                <a:ea typeface="Calibri"/>
                <a:cs typeface="Times New Roman"/>
              </a:rPr>
              <a:t>To assist with regulatory compliance, the enhanced SLIP has system generated alerts that must be cleared before submission to the SLA.</a:t>
            </a:r>
          </a:p>
          <a:p>
            <a:pPr marL="109612" indent="0">
              <a:lnSpc>
                <a:spcPct val="115000"/>
              </a:lnSpc>
              <a:spcBef>
                <a:spcPts val="0"/>
              </a:spcBef>
              <a:buNone/>
            </a:pPr>
            <a:endParaRPr lang="en-US" sz="4800" dirty="0" smtClean="0">
              <a:latin typeface="HelveticaNeue LT 55 Roman"/>
              <a:ea typeface="Calibri"/>
              <a:cs typeface="Times New Roman"/>
            </a:endParaRPr>
          </a:p>
          <a:p>
            <a:pPr>
              <a:lnSpc>
                <a:spcPct val="115000"/>
              </a:lnSpc>
              <a:spcBef>
                <a:spcPts val="0"/>
              </a:spcBef>
            </a:pPr>
            <a:r>
              <a:rPr lang="en-US" sz="4800" dirty="0" smtClean="0">
                <a:latin typeface="HelveticaNeue LT 55 Roman"/>
                <a:ea typeface="Calibri"/>
                <a:cs typeface="Times New Roman"/>
              </a:rPr>
              <a:t>At this stage, the system reviews the prior screens for omissions. If issues are present a pink banner displays and the number of alerts shows for each section that needs corrections.  </a:t>
            </a:r>
          </a:p>
          <a:p>
            <a:pPr>
              <a:lnSpc>
                <a:spcPct val="115000"/>
              </a:lnSpc>
              <a:spcBef>
                <a:spcPts val="0"/>
              </a:spcBef>
            </a:pPr>
            <a:endParaRPr lang="en-US" sz="4800" dirty="0">
              <a:effectLst/>
              <a:latin typeface="HelveticaNeue LT 55 Roman"/>
              <a:ea typeface="Calibri"/>
              <a:cs typeface="Times New Roman"/>
            </a:endParaRPr>
          </a:p>
          <a:p>
            <a:pPr lvl="1">
              <a:lnSpc>
                <a:spcPct val="115000"/>
              </a:lnSpc>
              <a:spcBef>
                <a:spcPts val="0"/>
              </a:spcBef>
            </a:pPr>
            <a:r>
              <a:rPr lang="en-US" sz="4400" dirty="0" smtClean="0">
                <a:latin typeface="HelveticaNeue LT 55 Roman"/>
                <a:ea typeface="Calibri"/>
                <a:cs typeface="Times New Roman"/>
              </a:rPr>
              <a:t>Click on the </a:t>
            </a:r>
            <a:r>
              <a:rPr lang="en-US" sz="4400" u="sng" dirty="0" smtClean="0">
                <a:solidFill>
                  <a:schemeClr val="accent4">
                    <a:lumMod val="75000"/>
                  </a:schemeClr>
                </a:solidFill>
                <a:latin typeface="HelveticaNeue LT 55 Roman"/>
                <a:ea typeface="Calibri"/>
                <a:cs typeface="Times New Roman"/>
              </a:rPr>
              <a:t>Click here to review </a:t>
            </a:r>
            <a:r>
              <a:rPr lang="en-US" sz="4400" dirty="0" smtClean="0">
                <a:latin typeface="HelveticaNeue LT 55 Roman"/>
                <a:ea typeface="Calibri"/>
                <a:cs typeface="Times New Roman"/>
              </a:rPr>
              <a:t>hyperlink on the pink banner for a list of the alerts, or</a:t>
            </a:r>
          </a:p>
          <a:p>
            <a:pPr marL="392779" lvl="1" indent="0">
              <a:lnSpc>
                <a:spcPct val="115000"/>
              </a:lnSpc>
              <a:spcBef>
                <a:spcPts val="0"/>
              </a:spcBef>
              <a:buNone/>
            </a:pPr>
            <a:endParaRPr lang="en-US" sz="4400" dirty="0" smtClean="0">
              <a:latin typeface="HelveticaNeue LT 55 Roman"/>
              <a:ea typeface="Calibri"/>
              <a:cs typeface="Times New Roman"/>
            </a:endParaRPr>
          </a:p>
          <a:p>
            <a:pPr lvl="1">
              <a:lnSpc>
                <a:spcPct val="115000"/>
              </a:lnSpc>
              <a:spcBef>
                <a:spcPts val="0"/>
              </a:spcBef>
            </a:pPr>
            <a:r>
              <a:rPr lang="en-US" sz="4400" dirty="0" smtClean="0">
                <a:latin typeface="HelveticaNeue LT 55 Roman"/>
                <a:ea typeface="Calibri"/>
                <a:cs typeface="Times New Roman"/>
              </a:rPr>
              <a:t>Return to each section for the alerts that are specific to that section.</a:t>
            </a:r>
            <a:endParaRPr lang="en-US" sz="4400" dirty="0" smtClean="0">
              <a:effectLst/>
              <a:latin typeface="HelveticaNeue LT 55 Roman"/>
              <a:ea typeface="Calibri"/>
              <a:cs typeface="Times New Roman"/>
            </a:endParaRPr>
          </a:p>
          <a:p>
            <a:pPr marL="400050" lvl="1">
              <a:lnSpc>
                <a:spcPct val="115000"/>
              </a:lnSpc>
              <a:spcBef>
                <a:spcPts val="0"/>
              </a:spcBef>
            </a:pPr>
            <a:endParaRPr lang="en-US" dirty="0" smtClean="0">
              <a:effectLst/>
              <a:latin typeface="HelveticaNeue LT 55 Roman"/>
              <a:ea typeface="Calibri"/>
              <a:cs typeface="Times New Roman"/>
            </a:endParaRPr>
          </a:p>
          <a:p>
            <a:pPr marL="0" marR="0" indent="0">
              <a:lnSpc>
                <a:spcPct val="115000"/>
              </a:lnSpc>
              <a:spcBef>
                <a:spcPts val="0"/>
              </a:spcBef>
              <a:spcAft>
                <a:spcPts val="0"/>
              </a:spcAft>
              <a:buNone/>
            </a:pPr>
            <a:endParaRPr lang="en-US" dirty="0">
              <a:ea typeface="Calibri"/>
              <a:cs typeface="Times New Roman"/>
            </a:endParaRPr>
          </a:p>
          <a:p>
            <a:endParaRPr lang="en-US" dirty="0"/>
          </a:p>
        </p:txBody>
      </p:sp>
      <p:sp>
        <p:nvSpPr>
          <p:cNvPr id="3" name="Slide Number Placeholder 2"/>
          <p:cNvSpPr>
            <a:spLocks noGrp="1"/>
          </p:cNvSpPr>
          <p:nvPr>
            <p:ph type="sldNum" sz="quarter" idx="10"/>
          </p:nvPr>
        </p:nvSpPr>
        <p:spPr/>
        <p:txBody>
          <a:bodyPr/>
          <a:lstStyle/>
          <a:p>
            <a:pPr defTabSz="913437"/>
            <a:fld id="{63E728BA-D847-4B24-BA3C-B3A73F81F284}" type="slidenum">
              <a:rPr lang="en-US" smtClean="0">
                <a:solidFill>
                  <a:prstClr val="black"/>
                </a:solidFill>
              </a:rPr>
              <a:pPr defTabSz="913437"/>
              <a:t>9</a:t>
            </a:fld>
            <a:endParaRPr lang="en-US">
              <a:solidFill>
                <a:prstClr val="black"/>
              </a:solidFill>
            </a:endParaRPr>
          </a:p>
        </p:txBody>
      </p:sp>
      <p:pic>
        <p:nvPicPr>
          <p:cNvPr id="307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81" y="1295401"/>
            <a:ext cx="4305556" cy="495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2667000" y="2819400"/>
            <a:ext cx="838200" cy="152400"/>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752600" y="3037259"/>
            <a:ext cx="152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212" y="2971800"/>
            <a:ext cx="21907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981850"/>
            <a:ext cx="219075"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214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1D5CAB"/>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Echoes Sans"/>
        <a:ea typeface=""/>
        <a:cs typeface=""/>
      </a:majorFont>
      <a:minorFont>
        <a:latin typeface="HelveticaNeue LT 55 Roman"/>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1394</Words>
  <Application>Microsoft Office PowerPoint</Application>
  <PresentationFormat>On-screen Show (4:3)</PresentationFormat>
  <Paragraphs>207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Introductory Guide to SLIP Enhanced  California’s Electronic Filing System  </vt:lpstr>
      <vt:lpstr>Table of Contents</vt:lpstr>
      <vt:lpstr>SLIP Wizards: Create New Policy</vt:lpstr>
      <vt:lpstr>Create New Policy Wizard:  Options</vt:lpstr>
      <vt:lpstr>Create New Policy Wizard:  Policy Details </vt:lpstr>
      <vt:lpstr>Create New Policy Wizard: Transaction Details</vt:lpstr>
      <vt:lpstr>Create New Policy Wizard: Documents Tab</vt:lpstr>
      <vt:lpstr>Create New Policy Wizard:  Uploading Documents</vt:lpstr>
      <vt:lpstr>Create New Policy Wizard:  Alerts</vt:lpstr>
      <vt:lpstr>Online Confidential Report of Placement</vt:lpstr>
      <vt:lpstr>Online Diligent Search Report Sections 1 and 2</vt:lpstr>
      <vt:lpstr>Online Diligent Search Report Sections 3 through 6 </vt:lpstr>
      <vt:lpstr>Online Diligent Search Report Section 7</vt:lpstr>
      <vt:lpstr>Online Diligent Search Section 8 through Date of Signature</vt:lpstr>
      <vt:lpstr>Documents with Completed Online Forms</vt:lpstr>
      <vt:lpstr>Verify and Submit</vt:lpstr>
      <vt:lpstr>Submit to SLA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Guide to Surplus Line Information Portal 2.0 (SLIP) California’s Electronic Filing System</dc:title>
  <dc:creator>Pat McAuley</dc:creator>
  <cp:lastModifiedBy>Michelle Hutson</cp:lastModifiedBy>
  <cp:revision>98</cp:revision>
  <cp:lastPrinted>2015-05-19T15:53:41Z</cp:lastPrinted>
  <dcterms:created xsi:type="dcterms:W3CDTF">2015-05-19T15:12:58Z</dcterms:created>
  <dcterms:modified xsi:type="dcterms:W3CDTF">2017-07-06T21:29:07Z</dcterms:modified>
</cp:coreProperties>
</file>