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xml" ContentType="application/vnd.openxmlformats-officedocument.presentationml.tags+xml"/>
  <Override PartName="/ppt/notesSlides/notesSlide28.xml" ContentType="application/vnd.openxmlformats-officedocument.presentationml.notesSlide+xml"/>
  <Override PartName="/ppt/tags/tag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7.xml" ContentType="application/vnd.openxmlformats-officedocument.presentationml.tags+xml"/>
  <Override PartName="/ppt/notesSlides/notesSlide4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8.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5"/>
  </p:notesMasterIdLst>
  <p:handoutMasterIdLst>
    <p:handoutMasterId r:id="rId66"/>
  </p:handoutMasterIdLst>
  <p:sldIdLst>
    <p:sldId id="6930" r:id="rId2"/>
    <p:sldId id="6576" r:id="rId3"/>
    <p:sldId id="6571" r:id="rId4"/>
    <p:sldId id="6583" r:id="rId5"/>
    <p:sldId id="6855" r:id="rId6"/>
    <p:sldId id="6580" r:id="rId7"/>
    <p:sldId id="6931" r:id="rId8"/>
    <p:sldId id="6964" r:id="rId9"/>
    <p:sldId id="6868" r:id="rId10"/>
    <p:sldId id="6870" r:id="rId11"/>
    <p:sldId id="6947" r:id="rId12"/>
    <p:sldId id="6955" r:id="rId13"/>
    <p:sldId id="6857" r:id="rId14"/>
    <p:sldId id="6858" r:id="rId15"/>
    <p:sldId id="6859" r:id="rId16"/>
    <p:sldId id="6956" r:id="rId17"/>
    <p:sldId id="6817" r:id="rId18"/>
    <p:sldId id="6818" r:id="rId19"/>
    <p:sldId id="6791" r:id="rId20"/>
    <p:sldId id="6957" r:id="rId21"/>
    <p:sldId id="6958" r:id="rId22"/>
    <p:sldId id="6793" r:id="rId23"/>
    <p:sldId id="6861" r:id="rId24"/>
    <p:sldId id="6850" r:id="rId25"/>
    <p:sldId id="6959" r:id="rId26"/>
    <p:sldId id="6948" r:id="rId27"/>
    <p:sldId id="6949" r:id="rId28"/>
    <p:sldId id="6950" r:id="rId29"/>
    <p:sldId id="6971" r:id="rId30"/>
    <p:sldId id="6972" r:id="rId31"/>
    <p:sldId id="6973" r:id="rId32"/>
    <p:sldId id="6974" r:id="rId33"/>
    <p:sldId id="6981" r:id="rId34"/>
    <p:sldId id="6812" r:id="rId35"/>
    <p:sldId id="6933" r:id="rId36"/>
    <p:sldId id="6932" r:id="rId37"/>
    <p:sldId id="6814" r:id="rId38"/>
    <p:sldId id="6815" r:id="rId39"/>
    <p:sldId id="6965" r:id="rId40"/>
    <p:sldId id="6382" r:id="rId41"/>
    <p:sldId id="6592" r:id="rId42"/>
    <p:sldId id="6594" r:id="rId43"/>
    <p:sldId id="6856" r:id="rId44"/>
    <p:sldId id="6332" r:id="rId45"/>
    <p:sldId id="6863" r:id="rId46"/>
    <p:sldId id="6975" r:id="rId47"/>
    <p:sldId id="6904" r:id="rId48"/>
    <p:sldId id="6866" r:id="rId49"/>
    <p:sldId id="6867" r:id="rId50"/>
    <p:sldId id="6963" r:id="rId51"/>
    <p:sldId id="6927" r:id="rId52"/>
    <p:sldId id="6828" r:id="rId53"/>
    <p:sldId id="6871" r:id="rId54"/>
    <p:sldId id="6982" r:id="rId55"/>
    <p:sldId id="6961" r:id="rId56"/>
    <p:sldId id="6909" r:id="rId57"/>
    <p:sldId id="6952" r:id="rId58"/>
    <p:sldId id="6976" r:id="rId59"/>
    <p:sldId id="6977" r:id="rId60"/>
    <p:sldId id="6978" r:id="rId61"/>
    <p:sldId id="6979" r:id="rId62"/>
    <p:sldId id="6685" r:id="rId63"/>
    <p:sldId id="5784" r:id="rId64"/>
  </p:sldIdLst>
  <p:sldSz cx="12192000" cy="6858000"/>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userDrawn="1">
          <p15:clr>
            <a:srgbClr val="A4A3A4"/>
          </p15:clr>
        </p15:guide>
        <p15:guide id="2" orient="horz" pos="3856" userDrawn="1">
          <p15:clr>
            <a:srgbClr val="A4A3A4"/>
          </p15:clr>
        </p15:guide>
        <p15:guide id="3" orient="horz" pos="3608" userDrawn="1">
          <p15:clr>
            <a:srgbClr val="A4A3A4"/>
          </p15:clr>
        </p15:guide>
        <p15:guide id="4" orient="horz" pos="1472" userDrawn="1">
          <p15:clr>
            <a:srgbClr val="A4A3A4"/>
          </p15:clr>
        </p15:guide>
        <p15:guide id="5" orient="horz" pos="798" userDrawn="1">
          <p15:clr>
            <a:srgbClr val="A4A3A4"/>
          </p15:clr>
        </p15:guide>
        <p15:guide id="6" pos="292" userDrawn="1">
          <p15:clr>
            <a:srgbClr val="A4A3A4"/>
          </p15:clr>
        </p15:guide>
        <p15:guide id="7" pos="7329" userDrawn="1">
          <p15:clr>
            <a:srgbClr val="A4A3A4"/>
          </p15:clr>
        </p15:guide>
        <p15:guide id="8" pos="617"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66FF33"/>
    <a:srgbClr val="FF0000"/>
    <a:srgbClr val="28688C"/>
    <a:srgbClr val="2B7299"/>
    <a:srgbClr val="3333CC"/>
    <a:srgbClr val="3691C4"/>
    <a:srgbClr val="E5F1F7"/>
    <a:srgbClr val="4B9FCD"/>
    <a:srgbClr val="D0D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3" autoAdjust="0"/>
    <p:restoredTop sz="89785" autoAdjust="0"/>
  </p:normalViewPr>
  <p:slideViewPr>
    <p:cSldViewPr snapToGrid="0">
      <p:cViewPr varScale="1">
        <p:scale>
          <a:sx n="73" d="100"/>
          <a:sy n="73" d="100"/>
        </p:scale>
        <p:origin x="48" y="343"/>
      </p:cViewPr>
      <p:guideLst>
        <p:guide orient="horz" pos="1072"/>
        <p:guide orient="horz" pos="3856"/>
        <p:guide orient="horz" pos="3608"/>
        <p:guide orient="horz" pos="1472"/>
        <p:guide orient="horz" pos="798"/>
        <p:guide pos="292"/>
        <p:guide pos="7329"/>
        <p:guide pos="61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istrator\Documents\COVID-19\200415%20APCIA%20All%20On%20One%20BI%20Est%20Exhibi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56520155453267E-2"/>
          <c:y val="0.16775948920794131"/>
          <c:w val="0.93207042919420979"/>
          <c:h val="0.36339957281904828"/>
        </c:manualLayout>
      </c:layout>
      <c:barChart>
        <c:barDir val="col"/>
        <c:grouping val="clustered"/>
        <c:varyColors val="0"/>
        <c:ser>
          <c:idx val="0"/>
          <c:order val="0"/>
          <c:tx>
            <c:strRef>
              <c:f>'[200415 APCIA All On One BI Est Exhibit.xlsx]Hartwig'!$B$19</c:f>
              <c:strCache>
                <c:ptCount val="1"/>
                <c:pt idx="0">
                  <c:v>Potential BI Loss</c:v>
                </c:pt>
              </c:strCache>
            </c:strRef>
          </c:tx>
          <c:spPr>
            <a:solidFill>
              <a:schemeClr val="accent1"/>
            </a:solidFill>
            <a:ln>
              <a:noFill/>
            </a:ln>
            <a:effectLst/>
          </c:spPr>
          <c:invertIfNegative val="0"/>
          <c:dLbls>
            <c:dLbl>
              <c:idx val="3"/>
              <c:layout>
                <c:manualLayout>
                  <c:x val="-1.0800072856287118E-16"/>
                  <c:y val="8.30737007632964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D1-40D0-81D1-47E2CC7E593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'[200415 APCIA All On One BI Est Exhibit.xlsx]Hartwig'!$C$18:$F$18</c:f>
              <c:strCache>
                <c:ptCount val="4"/>
                <c:pt idx="0">
                  <c:v>Small Business w/ BI - Low</c:v>
                </c:pt>
                <c:pt idx="1">
                  <c:v>Small Business w/ BI - High</c:v>
                </c:pt>
                <c:pt idx="2">
                  <c:v>All Small Businesses - Low</c:v>
                </c:pt>
                <c:pt idx="3">
                  <c:v>All Small Businesses - High</c:v>
                </c:pt>
              </c:strCache>
            </c:strRef>
          </c:cat>
          <c:val>
            <c:numRef>
              <c:f>'[200415 APCIA All On One BI Est Exhibit.xlsx]Hartwig'!$C$19:$F$19</c:f>
              <c:numCache>
                <c:formatCode>"$"#,##0_);\("$"#,##0\)</c:formatCode>
                <c:ptCount val="4"/>
                <c:pt idx="0">
                  <c:v>52</c:v>
                </c:pt>
                <c:pt idx="1">
                  <c:v>223</c:v>
                </c:pt>
                <c:pt idx="2">
                  <c:v>255</c:v>
                </c:pt>
                <c:pt idx="3">
                  <c:v>431</c:v>
                </c:pt>
              </c:numCache>
            </c:numRef>
          </c:val>
          <c:extLst>
            <c:ext xmlns:c16="http://schemas.microsoft.com/office/drawing/2014/chart" uri="{C3380CC4-5D6E-409C-BE32-E72D297353CC}">
              <c16:uniqueId val="{00000001-EAD1-40D0-81D1-47E2CC7E5934}"/>
            </c:ext>
          </c:extLst>
        </c:ser>
        <c:dLbls>
          <c:showLegendKey val="0"/>
          <c:showVal val="0"/>
          <c:showCatName val="0"/>
          <c:showSerName val="0"/>
          <c:showPercent val="0"/>
          <c:showBubbleSize val="0"/>
        </c:dLbls>
        <c:gapWidth val="219"/>
        <c:overlap val="-27"/>
        <c:axId val="-232048496"/>
        <c:axId val="-232047952"/>
      </c:barChart>
      <c:catAx>
        <c:axId val="-23204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32047952"/>
        <c:crosses val="autoZero"/>
        <c:auto val="1"/>
        <c:lblAlgn val="ctr"/>
        <c:lblOffset val="100"/>
        <c:noMultiLvlLbl val="0"/>
      </c:catAx>
      <c:valAx>
        <c:axId val="-2320479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32048496"/>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82567349704437E-2"/>
          <c:y val="3.1653780119590316E-2"/>
          <c:w val="0.86583646814177906"/>
          <c:h val="0.8282429696287964"/>
        </c:manualLayout>
      </c:layout>
      <c:barChart>
        <c:barDir val="col"/>
        <c:grouping val="clustered"/>
        <c:varyColors val="0"/>
        <c:ser>
          <c:idx val="0"/>
          <c:order val="0"/>
          <c:tx>
            <c:strRef>
              <c:f>Sheet1!$B$1</c:f>
              <c:strCache>
                <c:ptCount val="1"/>
                <c:pt idx="0">
                  <c:v>Losses $ B</c:v>
                </c:pt>
              </c:strCache>
            </c:strRef>
          </c:tx>
          <c:spPr>
            <a:solidFill>
              <a:schemeClr val="accent1"/>
            </a:solidFill>
          </c:spPr>
          <c:invertIfNegative val="0"/>
          <c:dPt>
            <c:idx val="14"/>
            <c:invertIfNegative val="0"/>
            <c:bubble3D val="0"/>
            <c:extLst>
              <c:ext xmlns:c16="http://schemas.microsoft.com/office/drawing/2014/chart" uri="{C3380CC4-5D6E-409C-BE32-E72D297353CC}">
                <c16:uniqueId val="{00000000-AC74-493F-90D3-7BC3CBDAB987}"/>
              </c:ext>
            </c:extLst>
          </c:dPt>
          <c:dPt>
            <c:idx val="16"/>
            <c:invertIfNegative val="0"/>
            <c:bubble3D val="0"/>
            <c:extLst>
              <c:ext xmlns:c16="http://schemas.microsoft.com/office/drawing/2014/chart" uri="{C3380CC4-5D6E-409C-BE32-E72D297353CC}">
                <c16:uniqueId val="{00000001-AC74-493F-90D3-7BC3CBDAB987}"/>
              </c:ext>
            </c:extLst>
          </c:dPt>
          <c:dPt>
            <c:idx val="17"/>
            <c:invertIfNegative val="0"/>
            <c:bubble3D val="0"/>
            <c:extLst>
              <c:ext xmlns:c16="http://schemas.microsoft.com/office/drawing/2014/chart" uri="{C3380CC4-5D6E-409C-BE32-E72D297353CC}">
                <c16:uniqueId val="{00000003-AC74-493F-90D3-7BC3CBDAB987}"/>
              </c:ext>
            </c:extLst>
          </c:dPt>
          <c:dPt>
            <c:idx val="19"/>
            <c:invertIfNegative val="0"/>
            <c:bubble3D val="0"/>
            <c:extLst>
              <c:ext xmlns:c16="http://schemas.microsoft.com/office/drawing/2014/chart" uri="{C3380CC4-5D6E-409C-BE32-E72D297353CC}">
                <c16:uniqueId val="{00000003-3BE6-4C8B-9C7D-CBE440554E4E}"/>
              </c:ext>
            </c:extLst>
          </c:dPt>
          <c:dPt>
            <c:idx val="22"/>
            <c:invertIfNegative val="0"/>
            <c:bubble3D val="0"/>
            <c:extLst>
              <c:ext xmlns:c16="http://schemas.microsoft.com/office/drawing/2014/chart" uri="{C3380CC4-5D6E-409C-BE32-E72D297353CC}">
                <c16:uniqueId val="{00000006-F16A-41C9-977A-9EDD99BEF60F}"/>
              </c:ext>
            </c:extLst>
          </c:dPt>
          <c:dPt>
            <c:idx val="34"/>
            <c:invertIfNegative val="0"/>
            <c:bubble3D val="0"/>
            <c:extLst>
              <c:ext xmlns:c16="http://schemas.microsoft.com/office/drawing/2014/chart" uri="{C3380CC4-5D6E-409C-BE32-E72D297353CC}">
                <c16:uniqueId val="{00000007-3BAC-486D-9DB5-11FF1BEA56F2}"/>
              </c:ext>
            </c:extLst>
          </c:dPt>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E3-4032-BC0D-1D18111A6664}"/>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10-43AA-898A-8DB93BB646C2}"/>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710-43AA-898A-8DB93BB646C2}"/>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10-43AA-898A-8DB93BB646C2}"/>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10-43AA-898A-8DB93BB646C2}"/>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Sheet1!$A$5:$A$43</c:f>
              <c:strCache>
                <c:ptCount val="39"/>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strCache>
            </c:strRef>
          </c:cat>
          <c:val>
            <c:numRef>
              <c:f>Sheet1!$B$5:$B$43</c:f>
              <c:numCache>
                <c:formatCode>"$"#,##0.0</c:formatCode>
                <c:ptCount val="39"/>
                <c:pt idx="0">
                  <c:v>3.43</c:v>
                </c:pt>
                <c:pt idx="1">
                  <c:v>1.91</c:v>
                </c:pt>
                <c:pt idx="2">
                  <c:v>3.9</c:v>
                </c:pt>
                <c:pt idx="3">
                  <c:v>5.58</c:v>
                </c:pt>
                <c:pt idx="4">
                  <c:v>3.7</c:v>
                </c:pt>
                <c:pt idx="5">
                  <c:v>6.5</c:v>
                </c:pt>
                <c:pt idx="6">
                  <c:v>2</c:v>
                </c:pt>
                <c:pt idx="7">
                  <c:v>2</c:v>
                </c:pt>
                <c:pt idx="8">
                  <c:v>2.9</c:v>
                </c:pt>
                <c:pt idx="9">
                  <c:v>14.98</c:v>
                </c:pt>
                <c:pt idx="10">
                  <c:v>5.2</c:v>
                </c:pt>
                <c:pt idx="11">
                  <c:v>8.6</c:v>
                </c:pt>
                <c:pt idx="12">
                  <c:v>40.36</c:v>
                </c:pt>
                <c:pt idx="13">
                  <c:v>9.48</c:v>
                </c:pt>
                <c:pt idx="14">
                  <c:v>28.23</c:v>
                </c:pt>
                <c:pt idx="15">
                  <c:v>13.45</c:v>
                </c:pt>
                <c:pt idx="16">
                  <c:v>11.72</c:v>
                </c:pt>
                <c:pt idx="17">
                  <c:v>4.08</c:v>
                </c:pt>
                <c:pt idx="18">
                  <c:v>15.39</c:v>
                </c:pt>
                <c:pt idx="19">
                  <c:v>12.33</c:v>
                </c:pt>
                <c:pt idx="20">
                  <c:v>6.52</c:v>
                </c:pt>
                <c:pt idx="21">
                  <c:v>37.1</c:v>
                </c:pt>
                <c:pt idx="22">
                  <c:v>8.0500000000000007</c:v>
                </c:pt>
                <c:pt idx="23">
                  <c:v>17.43</c:v>
                </c:pt>
                <c:pt idx="24">
                  <c:v>35.97</c:v>
                </c:pt>
                <c:pt idx="25">
                  <c:v>78.569999999999993</c:v>
                </c:pt>
                <c:pt idx="26">
                  <c:v>11.31</c:v>
                </c:pt>
                <c:pt idx="27">
                  <c:v>7.95</c:v>
                </c:pt>
                <c:pt idx="28">
                  <c:v>31.29</c:v>
                </c:pt>
                <c:pt idx="29">
                  <c:v>12.23</c:v>
                </c:pt>
                <c:pt idx="30">
                  <c:v>15.49</c:v>
                </c:pt>
                <c:pt idx="31">
                  <c:v>35.869999999999997</c:v>
                </c:pt>
                <c:pt idx="32">
                  <c:v>37.5</c:v>
                </c:pt>
                <c:pt idx="33">
                  <c:v>13.55</c:v>
                </c:pt>
                <c:pt idx="34">
                  <c:v>16.100000000000001</c:v>
                </c:pt>
                <c:pt idx="35">
                  <c:v>15.59</c:v>
                </c:pt>
                <c:pt idx="36">
                  <c:v>23.75</c:v>
                </c:pt>
                <c:pt idx="37">
                  <c:v>103.85</c:v>
                </c:pt>
                <c:pt idx="38">
                  <c:v>53</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232047408"/>
        <c:axId val="-232046320"/>
      </c:barChart>
      <c:lineChart>
        <c:grouping val="standard"/>
        <c:varyColors val="0"/>
        <c:ser>
          <c:idx val="2"/>
          <c:order val="1"/>
          <c:tx>
            <c:strRef>
              <c:f>Sheet1!$D$1</c:f>
              <c:strCache>
                <c:ptCount val="1"/>
                <c:pt idx="0">
                  <c:v>Average for Decade</c:v>
                </c:pt>
              </c:strCache>
            </c:strRef>
          </c:tx>
          <c:spPr>
            <a:ln w="19050">
              <a:solidFill>
                <a:schemeClr val="tx1">
                  <a:lumMod val="75000"/>
                  <a:lumOff val="25000"/>
                </a:schemeClr>
              </a:solidFill>
            </a:ln>
          </c:spPr>
          <c:marker>
            <c:symbol val="none"/>
          </c:marker>
          <c:dLbls>
            <c:dLbl>
              <c:idx val="0"/>
              <c:layout>
                <c:manualLayout>
                  <c:x val="4.9862730437627019E-2"/>
                  <c:y val="-0.2437593984962407"/>
                </c:manualLayout>
              </c:layout>
              <c:tx>
                <c:rich>
                  <a:bodyPr/>
                  <a:lstStyle/>
                  <a:p>
                    <a:r>
                      <a:rPr lang="en-US" dirty="0"/>
                      <a:t>1980s:$</a:t>
                    </a:r>
                    <a:fld id="{1E4725C8-E8DB-49AC-99C8-2CBDA2CA931B}"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F9DC-4CD7-A5CC-256FA0ED0B14}"/>
                </c:ext>
              </c:extLst>
            </c:dLbl>
            <c:dLbl>
              <c:idx val="10"/>
              <c:layout>
                <c:manualLayout>
                  <c:x val="-0.11169887146895956"/>
                  <c:y val="-0.27684210526315794"/>
                </c:manualLayout>
              </c:layout>
              <c:tx>
                <c:rich>
                  <a:bodyPr/>
                  <a:lstStyle/>
                  <a:p>
                    <a:r>
                      <a:rPr lang="en-US" dirty="0"/>
                      <a:t>1990s: $</a:t>
                    </a:r>
                    <a:fld id="{84E1BFDB-0918-4CC9-8196-609CE08F8062}"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F9DC-4CD7-A5CC-256FA0ED0B14}"/>
                </c:ext>
              </c:extLst>
            </c:dLbl>
            <c:dLbl>
              <c:idx val="20"/>
              <c:layout>
                <c:manualLayout>
                  <c:x val="-0.17327145494053606"/>
                  <c:y val="-0.27383446805991357"/>
                </c:manualLayout>
              </c:layout>
              <c:tx>
                <c:rich>
                  <a:bodyPr wrap="square" lIns="38100" tIns="19050" rIns="38100" bIns="19050" anchor="ctr">
                    <a:noAutofit/>
                  </a:bodyPr>
                  <a:lstStyle/>
                  <a:p>
                    <a:pPr>
                      <a:defRPr sz="1200" b="1">
                        <a:solidFill>
                          <a:srgbClr val="FF0000"/>
                        </a:solidFill>
                      </a:defRPr>
                    </a:pPr>
                    <a:r>
                      <a:rPr lang="en-US" sz="1200" dirty="0">
                        <a:solidFill>
                          <a:srgbClr val="FF0000"/>
                        </a:solidFill>
                      </a:rPr>
                      <a:t>2000s: $</a:t>
                    </a:r>
                    <a:fld id="{0BFF2094-A064-4D60-AEED-4ED1FDC3B945}" type="VALUE">
                      <a:rPr lang="en-US" sz="1200" smtClean="0">
                        <a:solidFill>
                          <a:srgbClr val="FF0000"/>
                        </a:solidFill>
                      </a:rPr>
                      <a:pPr>
                        <a:defRPr sz="1200" b="1">
                          <a:solidFill>
                            <a:srgbClr val="FF0000"/>
                          </a:solidFill>
                        </a:defRPr>
                      </a:pPr>
                      <a:t>[VALUE]</a:t>
                    </a:fld>
                    <a:r>
                      <a:rPr lang="en-US" sz="1200" dirty="0">
                        <a:solidFill>
                          <a:srgbClr val="FF0000"/>
                        </a:solidFill>
                      </a:rPr>
                      <a:t> B</a:t>
                    </a:r>
                  </a:p>
                </c:rich>
              </c:tx>
              <c:numFmt formatCode="#,##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6108308605341246"/>
                      <c:h val="5.1428571428571421E-2"/>
                    </c:manualLayout>
                  </c15:layout>
                  <c15:dlblFieldTable/>
                  <c15:showDataLabelsRange val="0"/>
                </c:ext>
                <c:ext xmlns:c16="http://schemas.microsoft.com/office/drawing/2014/chart" uri="{C3380CC4-5D6E-409C-BE32-E72D297353CC}">
                  <c16:uniqueId val="{0000000A-F9DC-4CD7-A5CC-256FA0ED0B14}"/>
                </c:ext>
              </c:extLst>
            </c:dLbl>
            <c:dLbl>
              <c:idx val="30"/>
              <c:layout>
                <c:manualLayout>
                  <c:x val="-5.531904951050258E-2"/>
                  <c:y val="-0.15353383458646616"/>
                </c:manualLayout>
              </c:layout>
              <c:tx>
                <c:rich>
                  <a:bodyPr/>
                  <a:lstStyle/>
                  <a:p>
                    <a:r>
                      <a:rPr lang="en-US" dirty="0"/>
                      <a:t>2010s: $</a:t>
                    </a:r>
                    <a:fld id="{0E3ADEC9-83B9-43E8-8B31-4F6E9597E785}"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F9DC-4CD7-A5CC-256FA0ED0B14}"/>
                </c:ext>
              </c:extLst>
            </c:dLbl>
            <c:numFmt formatCode="#,##0" sourceLinked="0"/>
            <c:spPr>
              <a:noFill/>
              <a:ln>
                <a:noFill/>
              </a:ln>
              <a:effectLst/>
            </c:spPr>
            <c:txPr>
              <a:bodyPr wrap="square" lIns="38100" tIns="19050" rIns="38100" bIns="19050" anchor="ctr">
                <a:spAutoFit/>
              </a:bodyPr>
              <a:lstStyle/>
              <a:p>
                <a:pPr>
                  <a:defRPr sz="1400" b="1">
                    <a:solidFill>
                      <a:srgbClr val="FF000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Sheet1!$A$2:$A$44</c:f>
              <c:strCache>
                <c:ptCount val="43"/>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c:v>
                </c:pt>
                <c:pt idx="36">
                  <c:v>13</c:v>
                </c:pt>
                <c:pt idx="37">
                  <c:v>14</c:v>
                </c:pt>
                <c:pt idx="38">
                  <c:v>15</c:v>
                </c:pt>
                <c:pt idx="39">
                  <c:v>16</c:v>
                </c:pt>
                <c:pt idx="40">
                  <c:v>17</c:v>
                </c:pt>
                <c:pt idx="41">
                  <c:v>18</c:v>
                </c:pt>
                <c:pt idx="42">
                  <c:v>19</c:v>
                </c:pt>
              </c:strCache>
            </c:strRef>
          </c:cat>
          <c:val>
            <c:numRef>
              <c:f>Sheet1!$D$5:$D$43</c:f>
              <c:numCache>
                <c:formatCode>"$"#,##0.0</c:formatCode>
                <c:ptCount val="39"/>
                <c:pt idx="0">
                  <c:v>4.6899999999999995</c:v>
                </c:pt>
                <c:pt idx="1">
                  <c:v>4.6899999999999995</c:v>
                </c:pt>
                <c:pt idx="2">
                  <c:v>4.6899999999999995</c:v>
                </c:pt>
                <c:pt idx="3">
                  <c:v>4.6899999999999995</c:v>
                </c:pt>
                <c:pt idx="4">
                  <c:v>4.6899999999999995</c:v>
                </c:pt>
                <c:pt idx="5">
                  <c:v>4.6899999999999995</c:v>
                </c:pt>
                <c:pt idx="6">
                  <c:v>4.6899999999999995</c:v>
                </c:pt>
                <c:pt idx="7">
                  <c:v>4.6899999999999995</c:v>
                </c:pt>
                <c:pt idx="8">
                  <c:v>4.6899999999999995</c:v>
                </c:pt>
                <c:pt idx="9">
                  <c:v>4.6899999999999995</c:v>
                </c:pt>
                <c:pt idx="10">
                  <c:v>14.884</c:v>
                </c:pt>
                <c:pt idx="11">
                  <c:v>14.884</c:v>
                </c:pt>
                <c:pt idx="12">
                  <c:v>14.884</c:v>
                </c:pt>
                <c:pt idx="13">
                  <c:v>14.884</c:v>
                </c:pt>
                <c:pt idx="14">
                  <c:v>14.884</c:v>
                </c:pt>
                <c:pt idx="15">
                  <c:v>14.884</c:v>
                </c:pt>
                <c:pt idx="16">
                  <c:v>14.884</c:v>
                </c:pt>
                <c:pt idx="17">
                  <c:v>14.884</c:v>
                </c:pt>
                <c:pt idx="18">
                  <c:v>14.884</c:v>
                </c:pt>
                <c:pt idx="19">
                  <c:v>14.884</c:v>
                </c:pt>
                <c:pt idx="20">
                  <c:v>24.641999999999996</c:v>
                </c:pt>
                <c:pt idx="21">
                  <c:v>24.641999999999996</c:v>
                </c:pt>
                <c:pt idx="22">
                  <c:v>24.641999999999996</c:v>
                </c:pt>
                <c:pt idx="23">
                  <c:v>24.641999999999996</c:v>
                </c:pt>
                <c:pt idx="24">
                  <c:v>24.641999999999996</c:v>
                </c:pt>
                <c:pt idx="25">
                  <c:v>24.641999999999996</c:v>
                </c:pt>
                <c:pt idx="26">
                  <c:v>24.641999999999996</c:v>
                </c:pt>
                <c:pt idx="27">
                  <c:v>24.641999999999996</c:v>
                </c:pt>
                <c:pt idx="28">
                  <c:v>24.641999999999996</c:v>
                </c:pt>
                <c:pt idx="29">
                  <c:v>24.641999999999996</c:v>
                </c:pt>
                <c:pt idx="30">
                  <c:v>34.966666666666669</c:v>
                </c:pt>
                <c:pt idx="31">
                  <c:v>34.966666666666669</c:v>
                </c:pt>
                <c:pt idx="32">
                  <c:v>34.966666666666669</c:v>
                </c:pt>
                <c:pt idx="33">
                  <c:v>34.966666666666669</c:v>
                </c:pt>
                <c:pt idx="34">
                  <c:v>34.966666666666669</c:v>
                </c:pt>
                <c:pt idx="35">
                  <c:v>34.966666666666669</c:v>
                </c:pt>
                <c:pt idx="36">
                  <c:v>34.966666666666669</c:v>
                </c:pt>
                <c:pt idx="37">
                  <c:v>34.966666666666669</c:v>
                </c:pt>
                <c:pt idx="38">
                  <c:v>34.966666666666669</c:v>
                </c:pt>
              </c:numCache>
            </c:numRef>
          </c:val>
          <c:smooth val="0"/>
          <c:extLst>
            <c:ext xmlns:c16="http://schemas.microsoft.com/office/drawing/2014/chart" uri="{C3380CC4-5D6E-409C-BE32-E72D297353CC}">
              <c16:uniqueId val="{00000009-F9DC-4CD7-A5CC-256FA0ED0B14}"/>
            </c:ext>
          </c:extLst>
        </c:ser>
        <c:dLbls>
          <c:showLegendKey val="0"/>
          <c:showVal val="0"/>
          <c:showCatName val="0"/>
          <c:showSerName val="0"/>
          <c:showPercent val="0"/>
          <c:showBubbleSize val="0"/>
        </c:dLbls>
        <c:marker val="1"/>
        <c:smooth val="0"/>
        <c:axId val="-232047408"/>
        <c:axId val="-232046320"/>
      </c:lineChart>
      <c:catAx>
        <c:axId val="-232047408"/>
        <c:scaling>
          <c:orientation val="minMax"/>
        </c:scaling>
        <c:delete val="0"/>
        <c:axPos val="b"/>
        <c:numFmt formatCode="General" sourceLinked="0"/>
        <c:majorTickMark val="out"/>
        <c:minorTickMark val="none"/>
        <c:tickLblPos val="low"/>
        <c:crossAx val="-232046320"/>
        <c:crosses val="autoZero"/>
        <c:auto val="1"/>
        <c:lblAlgn val="ctr"/>
        <c:lblOffset val="100"/>
        <c:noMultiLvlLbl val="0"/>
      </c:catAx>
      <c:valAx>
        <c:axId val="-232046320"/>
        <c:scaling>
          <c:orientation val="minMax"/>
          <c:max val="105"/>
          <c:min val="0"/>
        </c:scaling>
        <c:delete val="0"/>
        <c:axPos val="l"/>
        <c:title>
          <c:tx>
            <c:rich>
              <a:bodyPr/>
              <a:lstStyle/>
              <a:p>
                <a:pPr>
                  <a:defRPr sz="1600"/>
                </a:pPr>
                <a:r>
                  <a:rPr lang="en-US" sz="1600" dirty="0"/>
                  <a:t>Billions, 2018 $</a:t>
                </a:r>
              </a:p>
            </c:rich>
          </c:tx>
          <c:overlay val="0"/>
        </c:title>
        <c:numFmt formatCode="&quot;$&quot;#,##0" sourceLinked="0"/>
        <c:majorTickMark val="out"/>
        <c:minorTickMark val="none"/>
        <c:tickLblPos val="nextTo"/>
        <c:crossAx val="-232047408"/>
        <c:crosses val="autoZero"/>
        <c:crossBetween val="between"/>
        <c:majorUnit val="10"/>
        <c:minorUnit val="0.01"/>
      </c:valAx>
    </c:plotArea>
    <c:legend>
      <c:legendPos val="r"/>
      <c:legendEntry>
        <c:idx val="0"/>
        <c:delete val="1"/>
      </c:legendEntry>
      <c:layout>
        <c:manualLayout>
          <c:xMode val="edge"/>
          <c:yMode val="edge"/>
          <c:x val="0.11144744329228359"/>
          <c:y val="2.6989757859214966E-2"/>
          <c:w val="0.21077992476459728"/>
          <c:h val="0.11293777751465277"/>
        </c:manualLayout>
      </c:layout>
      <c:overlay val="0"/>
    </c:legend>
    <c:plotVisOnly val="1"/>
    <c:dispBlanksAs val="gap"/>
    <c:showDLblsOverMax val="0"/>
  </c:chart>
  <c:txPr>
    <a:bodyPr/>
    <a:lstStyle/>
    <a:p>
      <a:pPr>
        <a:defRPr sz="12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Sheet1!$A$2</c:f>
              <c:strCache>
                <c:ptCount val="1"/>
                <c:pt idx="0">
                  <c:v>DWP y-o-y change</c:v>
                </c:pt>
              </c:strCache>
            </c:strRef>
          </c:tx>
          <c:spPr>
            <a:ln>
              <a:solidFill>
                <a:schemeClr val="accent1"/>
              </a:solidFill>
            </a:ln>
          </c:spPr>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extLst>
              <c:ext xmlns:c16="http://schemas.microsoft.com/office/drawing/2014/chart" uri="{C3380CC4-5D6E-409C-BE32-E72D297353CC}">
                <c16:uniqueId val="{00000003-A171-4298-8DB5-CF288B9252B6}"/>
              </c:ext>
            </c:extLst>
          </c:dPt>
          <c:dPt>
            <c:idx val="38"/>
            <c:bubble3D val="0"/>
            <c:extLst>
              <c:ext xmlns:c16="http://schemas.microsoft.com/office/drawing/2014/chart" uri="{C3380CC4-5D6E-409C-BE32-E72D297353CC}">
                <c16:uniqueId val="{00000005-A171-4298-8DB5-CF288B9252B6}"/>
              </c:ext>
            </c:extLst>
          </c:dPt>
          <c:dPt>
            <c:idx val="39"/>
            <c:bubble3D val="0"/>
            <c:extLst>
              <c:ext xmlns:c16="http://schemas.microsoft.com/office/drawing/2014/chart" uri="{C3380CC4-5D6E-409C-BE32-E72D297353CC}">
                <c16:uniqueId val="{00000007-A171-4298-8DB5-CF288B9252B6}"/>
              </c:ext>
            </c:extLst>
          </c:dPt>
          <c:cat>
            <c:strRef>
              <c:f>Sheet1!$B$1:$BY$1</c:f>
              <c:strCache>
                <c:ptCount val="51"/>
                <c:pt idx="0">
                  <c:v>2008:Q1</c:v>
                </c:pt>
                <c:pt idx="1">
                  <c:v>2008:Q2</c:v>
                </c:pt>
                <c:pt idx="2">
                  <c:v>2008:Q3</c:v>
                </c:pt>
                <c:pt idx="3">
                  <c:v>2008:Q4</c:v>
                </c:pt>
                <c:pt idx="4">
                  <c:v>2009:Q1</c:v>
                </c:pt>
                <c:pt idx="5">
                  <c:v>2009:Q2</c:v>
                </c:pt>
                <c:pt idx="6">
                  <c:v>2009:Q3</c:v>
                </c:pt>
                <c:pt idx="7">
                  <c:v>2009:Q4</c:v>
                </c:pt>
                <c:pt idx="8">
                  <c:v>2010:Q1</c:v>
                </c:pt>
                <c:pt idx="9">
                  <c:v>2010:Q2</c:v>
                </c:pt>
                <c:pt idx="10">
                  <c:v>2010:Q3</c:v>
                </c:pt>
                <c:pt idx="11">
                  <c:v>2010:Q4</c:v>
                </c:pt>
                <c:pt idx="12">
                  <c:v>2011:Q1</c:v>
                </c:pt>
                <c:pt idx="13">
                  <c:v>2011:Q2</c:v>
                </c:pt>
                <c:pt idx="14">
                  <c:v>2011:Q3</c:v>
                </c:pt>
                <c:pt idx="15">
                  <c:v>2011:Q4</c:v>
                </c:pt>
                <c:pt idx="16">
                  <c:v>2012:Q1</c:v>
                </c:pt>
                <c:pt idx="17">
                  <c:v>2012:Q2</c:v>
                </c:pt>
                <c:pt idx="18">
                  <c:v>2012:Q3</c:v>
                </c:pt>
                <c:pt idx="19">
                  <c:v>2012:Q4</c:v>
                </c:pt>
                <c:pt idx="20">
                  <c:v>2013:Q1</c:v>
                </c:pt>
                <c:pt idx="21">
                  <c:v>2013:Q2</c:v>
                </c:pt>
                <c:pt idx="22">
                  <c:v>2013:Q3</c:v>
                </c:pt>
                <c:pt idx="23">
                  <c:v>2013:Q4</c:v>
                </c:pt>
                <c:pt idx="24">
                  <c:v>2014:Q1</c:v>
                </c:pt>
                <c:pt idx="25">
                  <c:v>2014:Q2</c:v>
                </c:pt>
                <c:pt idx="26">
                  <c:v>2014:Q3</c:v>
                </c:pt>
                <c:pt idx="27">
                  <c:v>2014:Q4</c:v>
                </c:pt>
                <c:pt idx="28">
                  <c:v>2015:Q1</c:v>
                </c:pt>
                <c:pt idx="29">
                  <c:v>2015:Q2</c:v>
                </c:pt>
                <c:pt idx="30">
                  <c:v>2015:Q3</c:v>
                </c:pt>
                <c:pt idx="31">
                  <c:v>2015:Q4</c:v>
                </c:pt>
                <c:pt idx="32">
                  <c:v>2016:Q1</c:v>
                </c:pt>
                <c:pt idx="33">
                  <c:v>2016:Q2</c:v>
                </c:pt>
                <c:pt idx="34">
                  <c:v>2016:Q3</c:v>
                </c:pt>
                <c:pt idx="35">
                  <c:v>2016:Q4</c:v>
                </c:pt>
                <c:pt idx="36">
                  <c:v>2017:Q1</c:v>
                </c:pt>
                <c:pt idx="37">
                  <c:v>2017:Q2</c:v>
                </c:pt>
                <c:pt idx="38">
                  <c:v>2017:Q3</c:v>
                </c:pt>
                <c:pt idx="39">
                  <c:v>2017:Q4</c:v>
                </c:pt>
                <c:pt idx="40">
                  <c:v>2018:Q1</c:v>
                </c:pt>
                <c:pt idx="41">
                  <c:v>2018:Q2</c:v>
                </c:pt>
                <c:pt idx="42">
                  <c:v>2018:Q3</c:v>
                </c:pt>
                <c:pt idx="43">
                  <c:v>2018:Q4</c:v>
                </c:pt>
                <c:pt idx="44">
                  <c:v>2019:Q1</c:v>
                </c:pt>
                <c:pt idx="45">
                  <c:v>2019:Q2</c:v>
                </c:pt>
                <c:pt idx="46">
                  <c:v>2019:Q3</c:v>
                </c:pt>
                <c:pt idx="47">
                  <c:v>2019:Q4</c:v>
                </c:pt>
                <c:pt idx="48">
                  <c:v>2020:Q1</c:v>
                </c:pt>
                <c:pt idx="49">
                  <c:v>2020:Q2</c:v>
                </c:pt>
                <c:pt idx="50">
                  <c:v>2020:Q3</c:v>
                </c:pt>
              </c:strCache>
            </c:strRef>
          </c:cat>
          <c:val>
            <c:numRef>
              <c:f>Sheet1!$B$2:$BY$2</c:f>
              <c:numCache>
                <c:formatCode>0.0%</c:formatCode>
                <c:ptCount val="51"/>
                <c:pt idx="0">
                  <c:v>-2.1000000000000001E-2</c:v>
                </c:pt>
                <c:pt idx="1">
                  <c:v>-1.7000000000000001E-2</c:v>
                </c:pt>
                <c:pt idx="2">
                  <c:v>5.0000000000000001E-3</c:v>
                </c:pt>
                <c:pt idx="3">
                  <c:v>-4.5999999999999999E-2</c:v>
                </c:pt>
                <c:pt idx="4">
                  <c:v>-2.8000000000000001E-2</c:v>
                </c:pt>
                <c:pt idx="5">
                  <c:v>-3.3000000000000002E-2</c:v>
                </c:pt>
                <c:pt idx="6">
                  <c:v>-3.2000000000000001E-2</c:v>
                </c:pt>
                <c:pt idx="7">
                  <c:v>-1.9E-2</c:v>
                </c:pt>
                <c:pt idx="8">
                  <c:v>-1.2999999999999999E-2</c:v>
                </c:pt>
                <c:pt idx="9">
                  <c:v>7.0000000000000001E-3</c:v>
                </c:pt>
                <c:pt idx="10">
                  <c:v>-1E-3</c:v>
                </c:pt>
                <c:pt idx="11">
                  <c:v>1E-3</c:v>
                </c:pt>
                <c:pt idx="12">
                  <c:v>2.5000000000000001E-2</c:v>
                </c:pt>
                <c:pt idx="13">
                  <c:v>2.4E-2</c:v>
                </c:pt>
                <c:pt idx="14">
                  <c:v>0.05</c:v>
                </c:pt>
                <c:pt idx="15">
                  <c:v>4.4999999999999998E-2</c:v>
                </c:pt>
                <c:pt idx="16">
                  <c:v>4.3999999999999997E-2</c:v>
                </c:pt>
                <c:pt idx="17">
                  <c:v>4.8000000000000001E-2</c:v>
                </c:pt>
                <c:pt idx="18">
                  <c:v>4.2000000000000003E-2</c:v>
                </c:pt>
                <c:pt idx="19">
                  <c:v>5.5E-2</c:v>
                </c:pt>
                <c:pt idx="20">
                  <c:v>4.8000000000000001E-2</c:v>
                </c:pt>
                <c:pt idx="21">
                  <c:v>2.1999999999999999E-2</c:v>
                </c:pt>
                <c:pt idx="22">
                  <c:v>5.2999999999999999E-2</c:v>
                </c:pt>
                <c:pt idx="23">
                  <c:v>4.7E-2</c:v>
                </c:pt>
                <c:pt idx="24">
                  <c:v>4.1000000000000002E-2</c:v>
                </c:pt>
                <c:pt idx="25">
                  <c:v>6.4000000000000001E-2</c:v>
                </c:pt>
                <c:pt idx="26">
                  <c:v>3.2000000000000001E-2</c:v>
                </c:pt>
                <c:pt idx="27">
                  <c:v>4.5999999999999999E-2</c:v>
                </c:pt>
                <c:pt idx="28">
                  <c:v>0.04</c:v>
                </c:pt>
                <c:pt idx="29">
                  <c:v>5.3999999999999999E-2</c:v>
                </c:pt>
                <c:pt idx="30">
                  <c:v>3.3000000000000002E-2</c:v>
                </c:pt>
                <c:pt idx="31">
                  <c:v>3.3000000000000002E-2</c:v>
                </c:pt>
                <c:pt idx="32">
                  <c:v>4.1000000000000002E-2</c:v>
                </c:pt>
                <c:pt idx="33">
                  <c:v>3.9E-2</c:v>
                </c:pt>
                <c:pt idx="34">
                  <c:v>0.03</c:v>
                </c:pt>
                <c:pt idx="35">
                  <c:v>4.2000000000000003E-2</c:v>
                </c:pt>
                <c:pt idx="36">
                  <c:v>4.7E-2</c:v>
                </c:pt>
                <c:pt idx="37">
                  <c:v>4.5999999999999999E-2</c:v>
                </c:pt>
                <c:pt idx="38">
                  <c:v>4.5999999999999999E-2</c:v>
                </c:pt>
                <c:pt idx="39">
                  <c:v>5.7000000000000002E-2</c:v>
                </c:pt>
                <c:pt idx="40">
                  <c:v>0.06</c:v>
                </c:pt>
                <c:pt idx="41">
                  <c:v>0.06</c:v>
                </c:pt>
                <c:pt idx="42">
                  <c:v>5.8000000000000003E-2</c:v>
                </c:pt>
                <c:pt idx="43">
                  <c:v>5.8000000000000003E-2</c:v>
                </c:pt>
                <c:pt idx="44">
                  <c:v>4.2999999999999997E-2</c:v>
                </c:pt>
                <c:pt idx="45">
                  <c:v>4.1000000000000002E-2</c:v>
                </c:pt>
                <c:pt idx="46">
                  <c:v>4.8000000000000001E-2</c:v>
                </c:pt>
                <c:pt idx="47">
                  <c:v>4.4999999999999998E-2</c:v>
                </c:pt>
                <c:pt idx="48">
                  <c:v>6.2E-2</c:v>
                </c:pt>
                <c:pt idx="49">
                  <c:v>1.9E-2</c:v>
                </c:pt>
                <c:pt idx="50">
                  <c:v>1.9E-2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y-o-y nominal GDP growth</c:v>
                </c:pt>
              </c:strCache>
            </c:strRef>
          </c:tx>
          <c:marker>
            <c:symbol val="none"/>
          </c:marker>
          <c:cat>
            <c:strRef>
              <c:f>Sheet1!$B$1:$BY$1</c:f>
              <c:strCache>
                <c:ptCount val="51"/>
                <c:pt idx="0">
                  <c:v>2008:Q1</c:v>
                </c:pt>
                <c:pt idx="1">
                  <c:v>2008:Q2</c:v>
                </c:pt>
                <c:pt idx="2">
                  <c:v>2008:Q3</c:v>
                </c:pt>
                <c:pt idx="3">
                  <c:v>2008:Q4</c:v>
                </c:pt>
                <c:pt idx="4">
                  <c:v>2009:Q1</c:v>
                </c:pt>
                <c:pt idx="5">
                  <c:v>2009:Q2</c:v>
                </c:pt>
                <c:pt idx="6">
                  <c:v>2009:Q3</c:v>
                </c:pt>
                <c:pt idx="7">
                  <c:v>2009:Q4</c:v>
                </c:pt>
                <c:pt idx="8">
                  <c:v>2010:Q1</c:v>
                </c:pt>
                <c:pt idx="9">
                  <c:v>2010:Q2</c:v>
                </c:pt>
                <c:pt idx="10">
                  <c:v>2010:Q3</c:v>
                </c:pt>
                <c:pt idx="11">
                  <c:v>2010:Q4</c:v>
                </c:pt>
                <c:pt idx="12">
                  <c:v>2011:Q1</c:v>
                </c:pt>
                <c:pt idx="13">
                  <c:v>2011:Q2</c:v>
                </c:pt>
                <c:pt idx="14">
                  <c:v>2011:Q3</c:v>
                </c:pt>
                <c:pt idx="15">
                  <c:v>2011:Q4</c:v>
                </c:pt>
                <c:pt idx="16">
                  <c:v>2012:Q1</c:v>
                </c:pt>
                <c:pt idx="17">
                  <c:v>2012:Q2</c:v>
                </c:pt>
                <c:pt idx="18">
                  <c:v>2012:Q3</c:v>
                </c:pt>
                <c:pt idx="19">
                  <c:v>2012:Q4</c:v>
                </c:pt>
                <c:pt idx="20">
                  <c:v>2013:Q1</c:v>
                </c:pt>
                <c:pt idx="21">
                  <c:v>2013:Q2</c:v>
                </c:pt>
                <c:pt idx="22">
                  <c:v>2013:Q3</c:v>
                </c:pt>
                <c:pt idx="23">
                  <c:v>2013:Q4</c:v>
                </c:pt>
                <c:pt idx="24">
                  <c:v>2014:Q1</c:v>
                </c:pt>
                <c:pt idx="25">
                  <c:v>2014:Q2</c:v>
                </c:pt>
                <c:pt idx="26">
                  <c:v>2014:Q3</c:v>
                </c:pt>
                <c:pt idx="27">
                  <c:v>2014:Q4</c:v>
                </c:pt>
                <c:pt idx="28">
                  <c:v>2015:Q1</c:v>
                </c:pt>
                <c:pt idx="29">
                  <c:v>2015:Q2</c:v>
                </c:pt>
                <c:pt idx="30">
                  <c:v>2015:Q3</c:v>
                </c:pt>
                <c:pt idx="31">
                  <c:v>2015:Q4</c:v>
                </c:pt>
                <c:pt idx="32">
                  <c:v>2016:Q1</c:v>
                </c:pt>
                <c:pt idx="33">
                  <c:v>2016:Q2</c:v>
                </c:pt>
                <c:pt idx="34">
                  <c:v>2016:Q3</c:v>
                </c:pt>
                <c:pt idx="35">
                  <c:v>2016:Q4</c:v>
                </c:pt>
                <c:pt idx="36">
                  <c:v>2017:Q1</c:v>
                </c:pt>
                <c:pt idx="37">
                  <c:v>2017:Q2</c:v>
                </c:pt>
                <c:pt idx="38">
                  <c:v>2017:Q3</c:v>
                </c:pt>
                <c:pt idx="39">
                  <c:v>2017:Q4</c:v>
                </c:pt>
                <c:pt idx="40">
                  <c:v>2018:Q1</c:v>
                </c:pt>
                <c:pt idx="41">
                  <c:v>2018:Q2</c:v>
                </c:pt>
                <c:pt idx="42">
                  <c:v>2018:Q3</c:v>
                </c:pt>
                <c:pt idx="43">
                  <c:v>2018:Q4</c:v>
                </c:pt>
                <c:pt idx="44">
                  <c:v>2019:Q1</c:v>
                </c:pt>
                <c:pt idx="45">
                  <c:v>2019:Q2</c:v>
                </c:pt>
                <c:pt idx="46">
                  <c:v>2019:Q3</c:v>
                </c:pt>
                <c:pt idx="47">
                  <c:v>2019:Q4</c:v>
                </c:pt>
                <c:pt idx="48">
                  <c:v>2020:Q1</c:v>
                </c:pt>
                <c:pt idx="49">
                  <c:v>2020:Q2</c:v>
                </c:pt>
                <c:pt idx="50">
                  <c:v>2020:Q3</c:v>
                </c:pt>
              </c:strCache>
            </c:strRef>
          </c:cat>
          <c:val>
            <c:numRef>
              <c:f>Sheet1!$B$3:$BY$3</c:f>
              <c:numCache>
                <c:formatCode>0.0%</c:formatCode>
                <c:ptCount val="51"/>
                <c:pt idx="0">
                  <c:v>3.1E-2</c:v>
                </c:pt>
                <c:pt idx="1">
                  <c:v>2.7E-2</c:v>
                </c:pt>
                <c:pt idx="2">
                  <c:v>1.9E-2</c:v>
                </c:pt>
                <c:pt idx="3">
                  <c:v>-8.9999999999999993E-3</c:v>
                </c:pt>
                <c:pt idx="4">
                  <c:v>-1.9E-2</c:v>
                </c:pt>
                <c:pt idx="5">
                  <c:v>-3.2000000000000001E-2</c:v>
                </c:pt>
                <c:pt idx="6">
                  <c:v>-3.1E-2</c:v>
                </c:pt>
                <c:pt idx="7">
                  <c:v>1E-3</c:v>
                </c:pt>
                <c:pt idx="8">
                  <c:v>2.1000000000000001E-2</c:v>
                </c:pt>
                <c:pt idx="9">
                  <c:v>3.7999999999999999E-2</c:v>
                </c:pt>
                <c:pt idx="10">
                  <c:v>4.7E-2</c:v>
                </c:pt>
                <c:pt idx="11">
                  <c:v>4.5999999999999999E-2</c:v>
                </c:pt>
                <c:pt idx="12">
                  <c:v>3.7999999999999999E-2</c:v>
                </c:pt>
                <c:pt idx="13">
                  <c:v>3.7999999999999999E-2</c:v>
                </c:pt>
                <c:pt idx="14">
                  <c:v>3.5000000000000003E-2</c:v>
                </c:pt>
                <c:pt idx="15">
                  <c:v>3.5999999999999997E-2</c:v>
                </c:pt>
                <c:pt idx="16">
                  <c:v>4.8000000000000001E-2</c:v>
                </c:pt>
                <c:pt idx="17">
                  <c:v>4.2999999999999997E-2</c:v>
                </c:pt>
                <c:pt idx="18">
                  <c:v>4.1000000000000002E-2</c:v>
                </c:pt>
                <c:pt idx="19">
                  <c:v>3.2000000000000001E-2</c:v>
                </c:pt>
                <c:pt idx="20">
                  <c:v>3.1E-2</c:v>
                </c:pt>
                <c:pt idx="21">
                  <c:v>2.5999999999999999E-2</c:v>
                </c:pt>
                <c:pt idx="22">
                  <c:v>3.2000000000000001E-2</c:v>
                </c:pt>
                <c:pt idx="23">
                  <c:v>4.2999999999999997E-2</c:v>
                </c:pt>
                <c:pt idx="24">
                  <c:v>3.3000000000000002E-2</c:v>
                </c:pt>
                <c:pt idx="25">
                  <c:v>4.4999999999999998E-2</c:v>
                </c:pt>
                <c:pt idx="26">
                  <c:v>4.9000000000000002E-2</c:v>
                </c:pt>
                <c:pt idx="27">
                  <c:v>4.1000000000000002E-2</c:v>
                </c:pt>
                <c:pt idx="28">
                  <c:v>4.4999999999999998E-2</c:v>
                </c:pt>
                <c:pt idx="29">
                  <c:v>4.1000000000000002E-2</c:v>
                </c:pt>
                <c:pt idx="30">
                  <c:v>3.3000000000000002E-2</c:v>
                </c:pt>
                <c:pt idx="31">
                  <c:v>0.03</c:v>
                </c:pt>
                <c:pt idx="32">
                  <c:v>2.8000000000000001E-2</c:v>
                </c:pt>
                <c:pt idx="33">
                  <c:v>2.5000000000000001E-2</c:v>
                </c:pt>
                <c:pt idx="34">
                  <c:v>2.9000000000000001E-2</c:v>
                </c:pt>
                <c:pt idx="35">
                  <c:v>3.5000000000000003E-2</c:v>
                </c:pt>
                <c:pt idx="36">
                  <c:v>0.04</c:v>
                </c:pt>
                <c:pt idx="37">
                  <c:v>3.7999999999999999E-2</c:v>
                </c:pt>
                <c:pt idx="38">
                  <c:v>4.1000000000000002E-2</c:v>
                </c:pt>
                <c:pt idx="39">
                  <c:v>4.4999999999999998E-2</c:v>
                </c:pt>
                <c:pt idx="40">
                  <c:v>4.4999999999999998E-2</c:v>
                </c:pt>
                <c:pt idx="41">
                  <c:v>5.3999999999999999E-2</c:v>
                </c:pt>
                <c:pt idx="42">
                  <c:v>5.1999999999999998E-2</c:v>
                </c:pt>
                <c:pt idx="43">
                  <c:v>5.1999999999999998E-2</c:v>
                </c:pt>
                <c:pt idx="44">
                  <c:v>4.6399999999999997E-2</c:v>
                </c:pt>
                <c:pt idx="45">
                  <c:v>4.0469999999999999E-2</c:v>
                </c:pt>
                <c:pt idx="46">
                  <c:v>3.8247099999999999E-2</c:v>
                </c:pt>
                <c:pt idx="47">
                  <c:v>3.9800000000000002E-2</c:v>
                </c:pt>
                <c:pt idx="48">
                  <c:v>-3.5999999999999997E-2</c:v>
                </c:pt>
                <c:pt idx="49">
                  <c:v>-0.33100000000000002</c:v>
                </c:pt>
                <c:pt idx="50">
                  <c:v>0.34100000000000003</c:v>
                </c:pt>
              </c:numCache>
            </c:numRef>
          </c:val>
          <c:smooth val="0"/>
          <c:extLst>
            <c:ext xmlns:c16="http://schemas.microsoft.com/office/drawing/2014/chart" uri="{C3380CC4-5D6E-409C-BE32-E72D297353CC}">
              <c16:uniqueId val="{00000000-4B1A-4E50-81CD-5498095DCE74}"/>
            </c:ext>
          </c:extLst>
        </c:ser>
        <c:dLbls>
          <c:showLegendKey val="0"/>
          <c:showVal val="0"/>
          <c:showCatName val="0"/>
          <c:showSerName val="0"/>
          <c:showPercent val="0"/>
          <c:showBubbleSize val="0"/>
        </c:dLbls>
        <c:smooth val="0"/>
        <c:axId val="-492414672"/>
        <c:axId val="-492414128"/>
      </c:lineChart>
      <c:catAx>
        <c:axId val="-492414672"/>
        <c:scaling>
          <c:orientation val="minMax"/>
        </c:scaling>
        <c:delete val="0"/>
        <c:axPos val="b"/>
        <c:numFmt formatCode="0" sourceLinked="0"/>
        <c:majorTickMark val="out"/>
        <c:minorTickMark val="none"/>
        <c:tickLblPos val="low"/>
        <c:txPr>
          <a:bodyPr rot="5400000" vert="horz"/>
          <a:lstStyle/>
          <a:p>
            <a:pPr>
              <a:defRPr sz="1400"/>
            </a:pPr>
            <a:endParaRPr lang="en-US"/>
          </a:p>
        </c:txPr>
        <c:crossAx val="-492414128"/>
        <c:crossesAt val="0"/>
        <c:auto val="1"/>
        <c:lblAlgn val="ctr"/>
        <c:lblOffset val="100"/>
        <c:tickLblSkip val="2"/>
        <c:tickMarkSkip val="1"/>
        <c:noMultiLvlLbl val="0"/>
      </c:catAx>
      <c:valAx>
        <c:axId val="-492414128"/>
        <c:scaling>
          <c:orientation val="minMax"/>
          <c:max val="8.0000000000000016E-2"/>
          <c:min val="-6.0000000000000012E-2"/>
        </c:scaling>
        <c:delete val="0"/>
        <c:axPos val="l"/>
        <c:majorGridlines>
          <c:spPr>
            <a:ln>
              <a:noFill/>
            </a:ln>
          </c:spPr>
        </c:majorGridlines>
        <c:numFmt formatCode="0%" sourceLinked="0"/>
        <c:majorTickMark val="out"/>
        <c:minorTickMark val="none"/>
        <c:tickLblPos val="nextTo"/>
        <c:txPr>
          <a:bodyPr/>
          <a:lstStyle/>
          <a:p>
            <a:pPr>
              <a:defRPr sz="1400"/>
            </a:pPr>
            <a:endParaRPr lang="en-US"/>
          </a:p>
        </c:txPr>
        <c:crossAx val="-492414672"/>
        <c:crossesAt val="1"/>
        <c:crossBetween val="between"/>
        <c:majorUnit val="2.0000000000000004E-2"/>
      </c:valAx>
    </c:plotArea>
    <c:legend>
      <c:legendPos val="t"/>
      <c:legendEntry>
        <c:idx val="0"/>
        <c:txPr>
          <a:bodyPr/>
          <a:lstStyle/>
          <a:p>
            <a:pPr>
              <a:defRPr sz="1600"/>
            </a:pPr>
            <a:endParaRPr lang="en-US"/>
          </a:p>
        </c:txPr>
      </c:legendEntry>
      <c:layout>
        <c:manualLayout>
          <c:xMode val="edge"/>
          <c:yMode val="edge"/>
          <c:x val="0.1259938085350393"/>
          <c:y val="0"/>
          <c:w val="0.63856558468140168"/>
          <c:h val="8.1191851272406509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0.05426</cdr:x>
      <cdr:y>0.09196</cdr:y>
    </cdr:from>
    <cdr:to>
      <cdr:x>0.40059</cdr:x>
      <cdr:y>0.24787</cdr:y>
    </cdr:to>
    <cdr:sp macro="" textlink="">
      <cdr:nvSpPr>
        <cdr:cNvPr id="2" name="TextBox 1">
          <a:extLst xmlns:a="http://schemas.openxmlformats.org/drawingml/2006/main">
            <a:ext uri="{FF2B5EF4-FFF2-40B4-BE49-F238E27FC236}">
              <a16:creationId xmlns:a16="http://schemas.microsoft.com/office/drawing/2014/main" id="{210C6C2A-14C2-4DA7-9C4E-A3318162A35B}"/>
            </a:ext>
          </a:extLst>
        </cdr:cNvPr>
        <cdr:cNvSpPr txBox="1"/>
      </cdr:nvSpPr>
      <cdr:spPr>
        <a:xfrm xmlns:a="http://schemas.openxmlformats.org/drawingml/2006/main">
          <a:off x="594470" y="413987"/>
          <a:ext cx="3794579" cy="701891"/>
        </a:xfrm>
        <a:prstGeom xmlns:a="http://schemas.openxmlformats.org/drawingml/2006/main" prst="rect">
          <a:avLst/>
        </a:prstGeom>
        <a:solidFill xmlns:a="http://schemas.openxmlformats.org/drawingml/2006/main">
          <a:schemeClr val="bg1"/>
        </a:solidFill>
        <a:ln xmlns:a="http://schemas.openxmlformats.org/drawingml/2006/main" w="15875">
          <a:solidFill>
            <a:srgbClr val="FF0000"/>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solidFill>
                <a:schemeClr val="tx1"/>
              </a:solidFill>
            </a:rPr>
            <a:t>The potential for such losses for all businesses of all sizes is currently estimated at </a:t>
          </a:r>
          <a:r>
            <a:rPr lang="en-US" sz="1200" b="1" dirty="0">
              <a:solidFill>
                <a:srgbClr val="FF0000"/>
              </a:solidFill>
            </a:rPr>
            <a:t>$1 - $1.1 trillion </a:t>
          </a:r>
          <a:r>
            <a:rPr lang="en-US" sz="1200" b="1" dirty="0">
              <a:solidFill>
                <a:schemeClr val="tx1"/>
              </a:solidFill>
            </a:rPr>
            <a:t>per month</a:t>
          </a:r>
          <a:r>
            <a:rPr lang="en-US" sz="1400" b="1" dirty="0">
              <a:solidFill>
                <a:schemeClr val="tx1"/>
              </a:solidFill>
            </a:rPr>
            <a:t>.</a:t>
          </a:r>
        </a:p>
      </cdr:txBody>
    </cdr:sp>
  </cdr:relSizeAnchor>
  <cdr:relSizeAnchor xmlns:cdr="http://schemas.openxmlformats.org/drawingml/2006/chartDrawing">
    <cdr:from>
      <cdr:x>0</cdr:x>
      <cdr:y>0.8258</cdr:y>
    </cdr:from>
    <cdr:to>
      <cdr:x>0.63645</cdr:x>
      <cdr:y>1</cdr:y>
    </cdr:to>
    <cdr:sp macro="" textlink="">
      <cdr:nvSpPr>
        <cdr:cNvPr id="3" name="TextBox 2">
          <a:extLst xmlns:a="http://schemas.openxmlformats.org/drawingml/2006/main">
            <a:ext uri="{FF2B5EF4-FFF2-40B4-BE49-F238E27FC236}">
              <a16:creationId xmlns:a16="http://schemas.microsoft.com/office/drawing/2014/main" id="{808D292F-9483-400D-92B5-A047BB36A952}"/>
            </a:ext>
          </a:extLst>
        </cdr:cNvPr>
        <cdr:cNvSpPr txBox="1"/>
      </cdr:nvSpPr>
      <cdr:spPr>
        <a:xfrm xmlns:a="http://schemas.openxmlformats.org/drawingml/2006/main">
          <a:off x="-449451" y="3841920"/>
          <a:ext cx="7062494" cy="8104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latin typeface="Arial "/>
            </a:rPr>
            <a:t>* Businesses impacted: Proportion of businesses completely or substantially closed related to coronavirus</a:t>
          </a:r>
        </a:p>
        <a:p xmlns:a="http://schemas.openxmlformats.org/drawingml/2006/main">
          <a:r>
            <a:rPr lang="en-US" sz="1000" dirty="0">
              <a:latin typeface="Arial "/>
            </a:rPr>
            <a:t>Assumptions: L</a:t>
          </a:r>
          <a:r>
            <a:rPr lang="en-US" sz="1000" dirty="0">
              <a:effectLst/>
              <a:latin typeface="Arial "/>
              <a:ea typeface="+mn-ea"/>
              <a:cs typeface="+mn-cs"/>
            </a:rPr>
            <a:t>oss</a:t>
          </a:r>
          <a:r>
            <a:rPr lang="en-US" sz="1000" baseline="0" dirty="0">
              <a:effectLst/>
              <a:latin typeface="Arial "/>
              <a:ea typeface="+mn-ea"/>
              <a:cs typeface="+mn-cs"/>
            </a:rPr>
            <a:t>es if </a:t>
          </a:r>
          <a:r>
            <a:rPr lang="en-US" sz="1000" dirty="0">
              <a:effectLst/>
              <a:latin typeface="Arial "/>
              <a:ea typeface="+mn-ea"/>
              <a:cs typeface="+mn-cs"/>
            </a:rPr>
            <a:t>standard insurance policy exclusions for viruses/pandemics are voided and physical loss/damage requirement is stricken; t</a:t>
          </a:r>
          <a:r>
            <a:rPr lang="en-US" sz="1000" dirty="0">
              <a:latin typeface="Arial "/>
            </a:rPr>
            <a:t>hree</a:t>
          </a:r>
          <a:r>
            <a:rPr lang="en-US" sz="1000" baseline="0" dirty="0">
              <a:latin typeface="Arial "/>
            </a:rPr>
            <a:t> m</a:t>
          </a:r>
          <a:r>
            <a:rPr lang="en-US" sz="1000" dirty="0">
              <a:latin typeface="Arial "/>
            </a:rPr>
            <a:t>ain coverages - profit lost, payroll/benefits, additional expenses; average annual $2m revenue and 7% profit margin; non-wage benefits of small businesses are 25% less than that for average US businesses</a:t>
          </a:r>
        </a:p>
        <a:p xmlns:a="http://schemas.openxmlformats.org/drawingml/2006/main">
          <a:endParaRPr lang="en-US" sz="1050" dirty="0">
            <a:latin typeface="Arial "/>
          </a:endParaRPr>
        </a:p>
      </cdr:txBody>
    </cdr:sp>
  </cdr:relSizeAnchor>
  <cdr:relSizeAnchor xmlns:cdr="http://schemas.openxmlformats.org/drawingml/2006/chartDrawing">
    <cdr:from>
      <cdr:x>0.02281</cdr:x>
      <cdr:y>0.62355</cdr:y>
    </cdr:from>
    <cdr:to>
      <cdr:x>0.28779</cdr:x>
      <cdr:y>0.76979</cdr:y>
    </cdr:to>
    <cdr:sp macro="" textlink="">
      <cdr:nvSpPr>
        <cdr:cNvPr id="4" name="TextBox 5">
          <a:extLst xmlns:a="http://schemas.openxmlformats.org/drawingml/2006/main">
            <a:ext uri="{FF2B5EF4-FFF2-40B4-BE49-F238E27FC236}">
              <a16:creationId xmlns:a16="http://schemas.microsoft.com/office/drawing/2014/main" id="{D18CE50B-2008-4ED1-AE83-A11C01CAA956}"/>
            </a:ext>
          </a:extLst>
        </cdr:cNvPr>
        <cdr:cNvSpPr txBox="1"/>
      </cdr:nvSpPr>
      <cdr:spPr>
        <a:xfrm xmlns:a="http://schemas.openxmlformats.org/drawingml/2006/main">
          <a:off x="253141" y="2900991"/>
          <a:ext cx="2940373" cy="68033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tIns="27432" bIns="27432"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50" dirty="0">
              <a:latin typeface="Arial "/>
            </a:rPr>
            <a:t>60% Businesses impacted*</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en-US" sz="1050" baseline="0" dirty="0">
              <a:solidFill>
                <a:schemeClr val="dk1"/>
              </a:solidFill>
              <a:effectLst/>
              <a:latin typeface="Arial "/>
              <a:ea typeface="+mn-ea"/>
              <a:cs typeface="+mn-cs"/>
            </a:rPr>
            <a:t>10% of Payroll for additional expenses</a:t>
          </a:r>
          <a:endParaRPr lang="en-US" sz="1050" dirty="0">
            <a:effectLst/>
            <a:latin typeface="Arial "/>
          </a:endParaRPr>
        </a:p>
        <a:p xmlns:a="http://schemas.openxmlformats.org/drawingml/2006/main">
          <a:pPr algn="ctr"/>
          <a:r>
            <a:rPr lang="en-US" sz="1050" dirty="0">
              <a:latin typeface="Arial "/>
            </a:rPr>
            <a:t>33.3% H</a:t>
          </a:r>
          <a:r>
            <a:rPr lang="en-US" sz="1050" baseline="0" dirty="0">
              <a:latin typeface="Arial "/>
            </a:rPr>
            <a:t>ave BI coverage</a:t>
          </a:r>
        </a:p>
        <a:p xmlns:a="http://schemas.openxmlformats.org/drawingml/2006/main">
          <a:pPr algn="ctr"/>
          <a:r>
            <a:rPr lang="en-US" sz="1050" baseline="0" dirty="0">
              <a:latin typeface="Arial "/>
            </a:rPr>
            <a:t>50% Have BI payroll/benefits coverage</a:t>
          </a:r>
        </a:p>
      </cdr:txBody>
    </cdr:sp>
  </cdr:relSizeAnchor>
  <cdr:relSizeAnchor xmlns:cdr="http://schemas.openxmlformats.org/drawingml/2006/chartDrawing">
    <cdr:from>
      <cdr:x>0.2812</cdr:x>
      <cdr:y>0.6226</cdr:y>
    </cdr:from>
    <cdr:to>
      <cdr:x>0.5312</cdr:x>
      <cdr:y>0.76356</cdr:y>
    </cdr:to>
    <cdr:sp macro="" textlink="">
      <cdr:nvSpPr>
        <cdr:cNvPr id="5" name="TextBox 6">
          <a:extLst xmlns:a="http://schemas.openxmlformats.org/drawingml/2006/main">
            <a:ext uri="{FF2B5EF4-FFF2-40B4-BE49-F238E27FC236}">
              <a16:creationId xmlns:a16="http://schemas.microsoft.com/office/drawing/2014/main" id="{828A8BB2-E086-4159-9EA3-CC3048345066}"/>
            </a:ext>
          </a:extLst>
        </cdr:cNvPr>
        <cdr:cNvSpPr txBox="1"/>
      </cdr:nvSpPr>
      <cdr:spPr>
        <a:xfrm xmlns:a="http://schemas.openxmlformats.org/drawingml/2006/main">
          <a:off x="3120402" y="2896543"/>
          <a:ext cx="2774196" cy="65581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tIns="27432" bIns="27432"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50" dirty="0">
              <a:solidFill>
                <a:schemeClr val="dk1"/>
              </a:solidFill>
              <a:effectLst/>
              <a:latin typeface="Arial "/>
              <a:ea typeface="+mn-ea"/>
              <a:cs typeface="+mn-cs"/>
            </a:rPr>
            <a:t>90% Businesses impacted*</a:t>
          </a:r>
          <a:endParaRPr lang="en-US" sz="1050" dirty="0">
            <a:effectLst/>
            <a:latin typeface="Arial "/>
          </a:endParaRP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en-US" sz="1050" baseline="0" dirty="0">
              <a:solidFill>
                <a:schemeClr val="dk1"/>
              </a:solidFill>
              <a:effectLst/>
              <a:latin typeface="Arial "/>
              <a:ea typeface="+mn-ea"/>
              <a:cs typeface="+mn-cs"/>
            </a:rPr>
            <a:t>30% of Payroll for additional expenses</a:t>
          </a:r>
          <a:endParaRPr lang="en-US" sz="1050" dirty="0">
            <a:effectLst/>
            <a:latin typeface="Arial "/>
          </a:endParaRPr>
        </a:p>
        <a:p xmlns:a="http://schemas.openxmlformats.org/drawingml/2006/main">
          <a:pPr algn="ctr"/>
          <a:r>
            <a:rPr lang="en-US" sz="1050" dirty="0">
              <a:solidFill>
                <a:schemeClr val="dk1"/>
              </a:solidFill>
              <a:effectLst/>
              <a:latin typeface="Arial "/>
              <a:ea typeface="+mn-ea"/>
              <a:cs typeface="+mn-cs"/>
            </a:rPr>
            <a:t>60% H</a:t>
          </a:r>
          <a:r>
            <a:rPr lang="en-US" sz="1050" baseline="0" dirty="0">
              <a:solidFill>
                <a:schemeClr val="dk1"/>
              </a:solidFill>
              <a:effectLst/>
              <a:latin typeface="Arial "/>
              <a:ea typeface="+mn-ea"/>
              <a:cs typeface="+mn-cs"/>
            </a:rPr>
            <a:t>ave BI coverage</a:t>
          </a:r>
          <a:endParaRPr lang="en-US" sz="1050" dirty="0">
            <a:effectLst/>
            <a:latin typeface="Arial "/>
          </a:endParaRPr>
        </a:p>
        <a:p xmlns:a="http://schemas.openxmlformats.org/drawingml/2006/main">
          <a:pPr algn="ctr"/>
          <a:r>
            <a:rPr lang="en-US" sz="1050" baseline="0" dirty="0">
              <a:solidFill>
                <a:schemeClr val="dk1"/>
              </a:solidFill>
              <a:effectLst/>
              <a:latin typeface="Arial "/>
              <a:ea typeface="+mn-ea"/>
              <a:cs typeface="+mn-cs"/>
            </a:rPr>
            <a:t>80% Have BI payroll/benefits coverage</a:t>
          </a:r>
          <a:endParaRPr lang="en-US" sz="1050" dirty="0">
            <a:effectLst/>
            <a:latin typeface="Arial "/>
          </a:endParaRPr>
        </a:p>
      </cdr:txBody>
    </cdr:sp>
  </cdr:relSizeAnchor>
  <cdr:relSizeAnchor xmlns:cdr="http://schemas.openxmlformats.org/drawingml/2006/chartDrawing">
    <cdr:from>
      <cdr:x>0.54138</cdr:x>
      <cdr:y>0.62387</cdr:y>
    </cdr:from>
    <cdr:to>
      <cdr:x>0.71348</cdr:x>
      <cdr:y>0.77922</cdr:y>
    </cdr:to>
    <cdr:sp macro="" textlink="">
      <cdr:nvSpPr>
        <cdr:cNvPr id="6" name="TextBox 7">
          <a:extLst xmlns:a="http://schemas.openxmlformats.org/drawingml/2006/main">
            <a:ext uri="{FF2B5EF4-FFF2-40B4-BE49-F238E27FC236}">
              <a16:creationId xmlns:a16="http://schemas.microsoft.com/office/drawing/2014/main" id="{4CE5819F-9F85-4131-8078-77E5040CAB0B}"/>
            </a:ext>
          </a:extLst>
        </cdr:cNvPr>
        <cdr:cNvSpPr txBox="1"/>
      </cdr:nvSpPr>
      <cdr:spPr>
        <a:xfrm xmlns:a="http://schemas.openxmlformats.org/drawingml/2006/main">
          <a:off x="6007578" y="2902468"/>
          <a:ext cx="1909731" cy="722745"/>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tIns="27432" bIns="27432"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50" dirty="0">
              <a:latin typeface="Arial "/>
            </a:rPr>
            <a:t>60% Businesses</a:t>
          </a:r>
          <a:r>
            <a:rPr lang="en-US" sz="1050" baseline="0" dirty="0">
              <a:latin typeface="Arial "/>
            </a:rPr>
            <a:t> Impacted*</a:t>
          </a:r>
        </a:p>
        <a:p xmlns:a="http://schemas.openxmlformats.org/drawingml/2006/main">
          <a:pPr algn="ctr"/>
          <a:r>
            <a:rPr lang="en-US" sz="1050" baseline="0" dirty="0">
              <a:latin typeface="Arial "/>
            </a:rPr>
            <a:t>10% of Payroll for additional expenses</a:t>
          </a:r>
          <a:endParaRPr lang="en-US" sz="1050" dirty="0">
            <a:latin typeface="Arial "/>
          </a:endParaRPr>
        </a:p>
      </cdr:txBody>
    </cdr:sp>
  </cdr:relSizeAnchor>
  <cdr:relSizeAnchor xmlns:cdr="http://schemas.openxmlformats.org/drawingml/2006/chartDrawing">
    <cdr:from>
      <cdr:x>0.77692</cdr:x>
      <cdr:y>0.62083</cdr:y>
    </cdr:from>
    <cdr:to>
      <cdr:x>0.94963</cdr:x>
      <cdr:y>0.74599</cdr:y>
    </cdr:to>
    <cdr:sp macro="" textlink="">
      <cdr:nvSpPr>
        <cdr:cNvPr id="7" name="TextBox 3">
          <a:extLst xmlns:a="http://schemas.openxmlformats.org/drawingml/2006/main">
            <a:ext uri="{FF2B5EF4-FFF2-40B4-BE49-F238E27FC236}">
              <a16:creationId xmlns:a16="http://schemas.microsoft.com/office/drawing/2014/main" id="{C4082E64-ACF6-40CB-95FB-F04A034CDB04}"/>
            </a:ext>
          </a:extLst>
        </cdr:cNvPr>
        <cdr:cNvSpPr txBox="1"/>
      </cdr:nvSpPr>
      <cdr:spPr>
        <a:xfrm xmlns:a="http://schemas.openxmlformats.org/drawingml/2006/main">
          <a:off x="8621362" y="2888329"/>
          <a:ext cx="1916441" cy="58226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tIns="27432" bIns="27432"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50" dirty="0">
              <a:latin typeface="Arial "/>
            </a:rPr>
            <a:t>90% Businesses impacted*</a:t>
          </a:r>
        </a:p>
        <a:p xmlns:a="http://schemas.openxmlformats.org/drawingml/2006/main">
          <a:pPr algn="ctr"/>
          <a:r>
            <a:rPr lang="en-US" sz="1050" dirty="0">
              <a:latin typeface="Arial "/>
            </a:rPr>
            <a:t>30% of Payroll for additional expenses</a:t>
          </a:r>
        </a:p>
      </cdr:txBody>
    </cdr:sp>
  </cdr:relSizeAnchor>
</c:userShapes>
</file>

<file path=ppt/drawings/drawing2.xml><?xml version="1.0" encoding="utf-8"?>
<c:userShapes xmlns:c="http://schemas.openxmlformats.org/drawingml/2006/chart">
  <cdr:relSizeAnchor xmlns:cdr="http://schemas.openxmlformats.org/drawingml/2006/chartDrawing">
    <cdr:from>
      <cdr:x>0.29267</cdr:x>
      <cdr:y>0.11751</cdr:y>
    </cdr:from>
    <cdr:to>
      <cdr:x>0.45146</cdr:x>
      <cdr:y>0.41934</cdr:y>
    </cdr:to>
    <cdr:grpSp>
      <cdr:nvGrpSpPr>
        <cdr:cNvPr id="3" name="Group 2">
          <a:extLst xmlns:a="http://schemas.openxmlformats.org/drawingml/2006/main">
            <a:ext uri="{FF2B5EF4-FFF2-40B4-BE49-F238E27FC236}">
              <a16:creationId xmlns:a16="http://schemas.microsoft.com/office/drawing/2014/main" id="{1B73E137-A1BD-483C-8B75-7378CA419DC2}"/>
            </a:ext>
          </a:extLst>
        </cdr:cNvPr>
        <cdr:cNvGrpSpPr/>
      </cdr:nvGrpSpPr>
      <cdr:grpSpPr>
        <a:xfrm xmlns:a="http://schemas.openxmlformats.org/drawingml/2006/main">
          <a:off x="2754801" y="496215"/>
          <a:ext cx="1494635" cy="1274553"/>
          <a:chOff x="2847503" y="808488"/>
          <a:chExt cx="1359211" cy="1427247"/>
        </a:xfrm>
      </cdr:grpSpPr>
      <cdr:sp macro="" textlink="">
        <cdr:nvSpPr>
          <cdr:cNvPr id="6" name="AutoShape 4"/>
          <cdr:cNvSpPr>
            <a:spLocks xmlns:a="http://schemas.openxmlformats.org/drawingml/2006/main" noChangeArrowheads="1"/>
          </cdr:cNvSpPr>
        </cdr:nvSpPr>
        <cdr:spPr bwMode="gray">
          <a:xfrm xmlns:a="http://schemas.openxmlformats.org/drawingml/2006/main">
            <a:off x="2847503" y="808488"/>
            <a:ext cx="1359211" cy="525774"/>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Hurricane Andrew</a:t>
            </a:r>
          </a:p>
        </cdr:txBody>
      </cdr:sp>
      <cdr:cxnSp macro="">
        <cdr:nvCxnSpPr>
          <cdr:cNvPr id="7" name="Straight Arrow Connector 6">
            <a:extLst xmlns:a="http://schemas.openxmlformats.org/drawingml/2006/main">
              <a:ext uri="{FF2B5EF4-FFF2-40B4-BE49-F238E27FC236}">
                <a16:creationId xmlns:a16="http://schemas.microsoft.com/office/drawing/2014/main" id="{60896226-92A1-4ABC-B77C-C7AA7A7B861A}"/>
              </a:ext>
            </a:extLst>
          </cdr:cNvPr>
          <cdr:cNvCxnSpPr/>
        </cdr:nvCxnSpPr>
        <cdr:spPr bwMode="gray">
          <a:xfrm xmlns:a="http://schemas.openxmlformats.org/drawingml/2006/main">
            <a:off x="3575942" y="1324297"/>
            <a:ext cx="0" cy="911438"/>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dr:relSizeAnchor xmlns:cdr="http://schemas.openxmlformats.org/drawingml/2006/chartDrawing">
    <cdr:from>
      <cdr:x>0.53683</cdr:x>
      <cdr:y>0.15353</cdr:y>
    </cdr:from>
    <cdr:to>
      <cdr:x>0.6157</cdr:x>
      <cdr:y>0.49603</cdr:y>
    </cdr:to>
    <cdr:grpSp>
      <cdr:nvGrpSpPr>
        <cdr:cNvPr id="2" name="Group 1">
          <a:extLst xmlns:a="http://schemas.openxmlformats.org/drawingml/2006/main">
            <a:ext uri="{FF2B5EF4-FFF2-40B4-BE49-F238E27FC236}">
              <a16:creationId xmlns:a16="http://schemas.microsoft.com/office/drawing/2014/main" id="{89A04289-F628-4C99-BB2D-D31CE777AF01}"/>
            </a:ext>
          </a:extLst>
        </cdr:cNvPr>
        <cdr:cNvGrpSpPr/>
      </cdr:nvGrpSpPr>
      <cdr:grpSpPr>
        <a:xfrm xmlns:a="http://schemas.openxmlformats.org/drawingml/2006/main">
          <a:off x="5052994" y="648319"/>
          <a:ext cx="742376" cy="1446292"/>
          <a:chOff x="4839882" y="882344"/>
          <a:chExt cx="675112" cy="1446291"/>
        </a:xfrm>
      </cdr:grpSpPr>
      <cdr:sp macro="" textlink="">
        <cdr:nvSpPr>
          <cdr:cNvPr id="15" name="AutoShape 4"/>
          <cdr:cNvSpPr>
            <a:spLocks xmlns:a="http://schemas.openxmlformats.org/drawingml/2006/main" noChangeArrowheads="1"/>
          </cdr:cNvSpPr>
        </cdr:nvSpPr>
        <cdr:spPr bwMode="gray">
          <a:xfrm xmlns:a="http://schemas.openxmlformats.org/drawingml/2006/main">
            <a:off x="4839882" y="882344"/>
            <a:ext cx="675112" cy="388619"/>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400" b="1" dirty="0">
                <a:solidFill>
                  <a:schemeClr val="accent1"/>
                </a:solidFill>
                <a:latin typeface="+mj-lt"/>
              </a:rPr>
              <a:t>WTC</a:t>
            </a:r>
          </a:p>
        </cdr:txBody>
      </cdr:sp>
      <cdr:cxnSp macro="">
        <cdr:nvCxnSpPr>
          <cdr:cNvPr id="16" name="Straight Arrow Connector 15">
            <a:extLst xmlns:a="http://schemas.openxmlformats.org/drawingml/2006/main">
              <a:ext uri="{FF2B5EF4-FFF2-40B4-BE49-F238E27FC236}">
                <a16:creationId xmlns:a16="http://schemas.microsoft.com/office/drawing/2014/main" id="{BE4BF7F5-3F66-4F00-89ED-3E1AD8CFDE43}"/>
              </a:ext>
            </a:extLst>
          </cdr:cNvPr>
          <cdr:cNvCxnSpPr/>
        </cdr:nvCxnSpPr>
        <cdr:spPr bwMode="gray">
          <a:xfrm xmlns:a="http://schemas.openxmlformats.org/drawingml/2006/main">
            <a:off x="5169777" y="1280042"/>
            <a:ext cx="0" cy="1048593"/>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dr:relSizeAnchor xmlns:cdr="http://schemas.openxmlformats.org/drawingml/2006/chartDrawing">
    <cdr:from>
      <cdr:x>0.58738</cdr:x>
      <cdr:y>0</cdr:y>
    </cdr:from>
    <cdr:to>
      <cdr:x>0.74617</cdr:x>
      <cdr:y>0.1611</cdr:y>
    </cdr:to>
    <cdr:grpSp>
      <cdr:nvGrpSpPr>
        <cdr:cNvPr id="21" name="Group 20">
          <a:extLst xmlns:a="http://schemas.openxmlformats.org/drawingml/2006/main">
            <a:ext uri="{FF2B5EF4-FFF2-40B4-BE49-F238E27FC236}">
              <a16:creationId xmlns:a16="http://schemas.microsoft.com/office/drawing/2014/main" id="{D5BC805F-A1D2-4C99-98E2-EAC17A87C283}"/>
            </a:ext>
          </a:extLst>
        </cdr:cNvPr>
        <cdr:cNvGrpSpPr/>
      </cdr:nvGrpSpPr>
      <cdr:grpSpPr bwMode="gray">
        <a:xfrm xmlns:a="http://schemas.openxmlformats.org/drawingml/2006/main">
          <a:off x="5528804" y="0"/>
          <a:ext cx="1494635" cy="680285"/>
          <a:chOff x="5423774" y="-5538946"/>
          <a:chExt cx="1359220" cy="1456671"/>
        </a:xfrm>
      </cdr:grpSpPr>
      <cdr:sp macro="" textlink="">
        <cdr:nvSpPr>
          <cdr:cNvPr id="22" name="AutoShape 4"/>
          <cdr:cNvSpPr>
            <a:spLocks xmlns:a="http://schemas.openxmlformats.org/drawingml/2006/main" noChangeArrowheads="1"/>
          </cdr:cNvSpPr>
        </cdr:nvSpPr>
        <cdr:spPr bwMode="gray">
          <a:xfrm xmlns:a="http://schemas.openxmlformats.org/drawingml/2006/main">
            <a:off x="5423774" y="-5538946"/>
            <a:ext cx="1359220" cy="981793"/>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400" b="1" dirty="0">
                <a:solidFill>
                  <a:schemeClr val="accent1"/>
                </a:solidFill>
                <a:latin typeface="+mj-lt"/>
              </a:rPr>
              <a:t>Katrina, Rita, Wilma</a:t>
            </a:r>
          </a:p>
        </cdr:txBody>
      </cdr:sp>
      <cdr:cxnSp macro="">
        <cdr:nvCxnSpPr>
          <cdr:cNvPr id="23" name="Straight Arrow Connector 22">
            <a:extLst xmlns:a="http://schemas.openxmlformats.org/drawingml/2006/main">
              <a:ext uri="{FF2B5EF4-FFF2-40B4-BE49-F238E27FC236}">
                <a16:creationId xmlns:a16="http://schemas.microsoft.com/office/drawing/2014/main" id="{22264B7F-0BF3-48E7-AEDC-FCE7658BE083}"/>
              </a:ext>
            </a:extLst>
          </cdr:cNvPr>
          <cdr:cNvCxnSpPr/>
        </cdr:nvCxnSpPr>
        <cdr:spPr bwMode="gray">
          <a:xfrm xmlns:a="http://schemas.openxmlformats.org/drawingml/2006/main">
            <a:off x="6084560" y="-4537682"/>
            <a:ext cx="0" cy="455407"/>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userShapes>
</file>

<file path=ppt/drawings/drawing3.xml><?xml version="1.0" encoding="utf-8"?>
<c:userShapes xmlns:c="http://schemas.openxmlformats.org/drawingml/2006/chart">
  <cdr:relSizeAnchor xmlns:cdr="http://schemas.openxmlformats.org/drawingml/2006/chartDrawing">
    <cdr:from>
      <cdr:x>0.26788</cdr:x>
      <cdr:y>0.5</cdr:y>
    </cdr:from>
    <cdr:to>
      <cdr:x>0.86558</cdr:x>
      <cdr:y>0.76603</cdr:y>
    </cdr:to>
    <cdr:sp macro="" textlink="">
      <cdr:nvSpPr>
        <cdr:cNvPr id="2" name="AutoShape 6"/>
        <cdr:cNvSpPr>
          <a:spLocks xmlns:a="http://schemas.openxmlformats.org/drawingml/2006/main" noChangeArrowheads="1"/>
        </cdr:cNvSpPr>
      </cdr:nvSpPr>
      <cdr:spPr bwMode="blackWhite">
        <a:xfrm xmlns:a="http://schemas.openxmlformats.org/drawingml/2006/main">
          <a:off x="2570653" y="2162988"/>
          <a:ext cx="5735736" cy="1150839"/>
        </a:xfrm>
        <a:prstGeom xmlns:a="http://schemas.openxmlformats.org/drawingml/2006/main" prst="wedgeRectCallout">
          <a:avLst>
            <a:gd name="adj1" fmla="val 65014"/>
            <a:gd name="adj2" fmla="val 4803"/>
          </a:avLst>
        </a:prstGeom>
        <a:solidFill xmlns:a="http://schemas.openxmlformats.org/drawingml/2006/main">
          <a:srgbClr val="FF0000"/>
        </a:soli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hangingPunct="0">
            <a:lnSpc>
              <a:spcPct val="90000"/>
            </a:lnSpc>
            <a:spcBef>
              <a:spcPct val="50000"/>
            </a:spcBef>
            <a:buClr>
              <a:schemeClr val="bg1"/>
            </a:buClr>
            <a:buFont typeface="Wingdings" pitchFamily="2" charset="2"/>
            <a:buNone/>
            <a:defRPr/>
          </a:pPr>
          <a:r>
            <a:rPr lang="en-US" sz="1800" b="1" dirty="0">
              <a:solidFill>
                <a:schemeClr val="bg1"/>
              </a:solidFill>
              <a:latin typeface="Arial" pitchFamily="34" charset="0"/>
            </a:rPr>
            <a:t>Negative GDP growth in the first half of 2020 and loss of exposures caused DWP to decelerate overall and turning negative in some lines. Rebates, discounts and rate decreases will amplify the deceleration.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2/9/2021</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723900" y="582613"/>
            <a:ext cx="541020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dirty="0"/>
          </a:p>
        </p:txBody>
      </p:sp>
      <p:sp>
        <p:nvSpPr>
          <p:cNvPr id="139267" name="Rectangle 2"/>
          <p:cNvSpPr>
            <a:spLocks noGrp="1" noRot="1" noChangeAspect="1" noChangeArrowheads="1" noTextEdit="1"/>
          </p:cNvSpPr>
          <p:nvPr>
            <p:ph type="sldImg"/>
          </p:nvPr>
        </p:nvSpPr>
        <p:spPr>
          <a:xfrm>
            <a:off x="817563" y="579438"/>
            <a:ext cx="5373687" cy="3024187"/>
          </a:xfrm>
          <a:ln/>
        </p:spPr>
      </p:sp>
      <p:sp>
        <p:nvSpPr>
          <p:cNvPr id="1392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61400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385763" y="701675"/>
            <a:ext cx="6227762"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99931" y="4438883"/>
            <a:ext cx="5597842" cy="4203993"/>
          </a:xfrm>
          <a:prstGeom prst="rect">
            <a:avLst/>
          </a:prstGeom>
          <a:noFill/>
          <a:ln>
            <a:miter lim="800000"/>
            <a:headEnd/>
            <a:tailEnd/>
          </a:ln>
        </p:spPr>
        <p:txBody>
          <a:bodyPr lIns="91202" tIns="45601" rIns="91202" bIns="45601"/>
          <a:lstStyle/>
          <a:p>
            <a:endParaRPr lang="en-US"/>
          </a:p>
        </p:txBody>
      </p:sp>
    </p:spTree>
    <p:extLst>
      <p:ext uri="{BB962C8B-B14F-4D97-AF65-F5344CB8AC3E}">
        <p14:creationId xmlns:p14="http://schemas.microsoft.com/office/powerpoint/2010/main" val="2459356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482600" y="695325"/>
            <a:ext cx="6189663" cy="3481388"/>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715483" y="4410075"/>
            <a:ext cx="5723864" cy="4178300"/>
          </a:xfrm>
          <a:prstGeom prst="rect">
            <a:avLst/>
          </a:prstGeom>
          <a:noFill/>
          <a:ln>
            <a:miter lim="800000"/>
            <a:headEnd/>
            <a:tailEnd/>
          </a:ln>
        </p:spPr>
        <p:txBody>
          <a:bodyPr lIns="91202" tIns="45601" rIns="91202" bIns="45601"/>
          <a:lstStyle/>
          <a:p>
            <a:endParaRPr lang="en-US"/>
          </a:p>
        </p:txBody>
      </p:sp>
    </p:spTree>
    <p:extLst>
      <p:ext uri="{BB962C8B-B14F-4D97-AF65-F5344CB8AC3E}">
        <p14:creationId xmlns:p14="http://schemas.microsoft.com/office/powerpoint/2010/main" val="16942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12</a:t>
            </a:fld>
            <a:endParaRPr lang="en-US"/>
          </a:p>
        </p:txBody>
      </p:sp>
      <p:sp>
        <p:nvSpPr>
          <p:cNvPr id="159747" name="Rectangle 2"/>
          <p:cNvSpPr>
            <a:spLocks noGrp="1" noRot="1" noChangeAspect="1" noChangeArrowheads="1" noTextEdit="1"/>
          </p:cNvSpPr>
          <p:nvPr>
            <p:ph type="sldImg"/>
          </p:nvPr>
        </p:nvSpPr>
        <p:spPr>
          <a:xfrm>
            <a:off x="723900" y="582613"/>
            <a:ext cx="5410200" cy="3044825"/>
          </a:xfrm>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19010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Rot="1" noChangeAspect="1" noChangeArrowheads="1" noTextEdit="1"/>
          </p:cNvSpPr>
          <p:nvPr>
            <p:ph type="sldImg"/>
          </p:nvPr>
        </p:nvSpPr>
        <p:spPr bwMode="auto">
          <a:xfrm>
            <a:off x="876300" y="582613"/>
            <a:ext cx="5413375" cy="3044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a:p>
        </p:txBody>
      </p:sp>
    </p:spTree>
    <p:extLst>
      <p:ext uri="{BB962C8B-B14F-4D97-AF65-F5344CB8AC3E}">
        <p14:creationId xmlns:p14="http://schemas.microsoft.com/office/powerpoint/2010/main" val="257056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63421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2"/>
          <p:cNvSpPr>
            <a:spLocks noGrp="1" noRot="1" noChangeAspect="1" noChangeArrowheads="1" noTextEdit="1"/>
          </p:cNvSpPr>
          <p:nvPr>
            <p:ph type="sldImg"/>
          </p:nvPr>
        </p:nvSpPr>
        <p:spPr>
          <a:xfrm>
            <a:off x="955675" y="582613"/>
            <a:ext cx="5413375" cy="3044825"/>
          </a:xfrm>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522870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2"/>
          <p:cNvSpPr>
            <a:spLocks noGrp="1" noRot="1" noChangeAspect="1" noChangeArrowheads="1" noTextEdit="1"/>
          </p:cNvSpPr>
          <p:nvPr>
            <p:ph type="sldImg"/>
          </p:nvPr>
        </p:nvSpPr>
        <p:spPr>
          <a:xfrm>
            <a:off x="798513"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213318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19</a:t>
            </a:fld>
            <a:endParaRPr lang="en-US"/>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982482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24461" y="9047163"/>
            <a:ext cx="720513"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20</a:t>
            </a:fld>
            <a:endParaRPr lang="en-US" sz="1000" dirty="0"/>
          </a:p>
        </p:txBody>
      </p:sp>
      <p:sp>
        <p:nvSpPr>
          <p:cNvPr id="135171" name="Rectangle 2"/>
          <p:cNvSpPr>
            <a:spLocks noGrp="1" noRot="1" noChangeAspect="1" noChangeArrowheads="1" noTextEdit="1"/>
          </p:cNvSpPr>
          <p:nvPr>
            <p:ph type="sldImg"/>
          </p:nvPr>
        </p:nvSpPr>
        <p:spPr>
          <a:xfrm>
            <a:off x="798513" y="582613"/>
            <a:ext cx="5413375" cy="3044825"/>
          </a:xfrm>
          <a:ln/>
        </p:spPr>
      </p:sp>
      <p:sp>
        <p:nvSpPr>
          <p:cNvPr id="1351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741698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2"/>
          <p:cNvSpPr>
            <a:spLocks noGrp="1" noRot="1" noChangeAspect="1" noChangeArrowheads="1" noTextEdit="1"/>
          </p:cNvSpPr>
          <p:nvPr>
            <p:ph type="sldImg"/>
          </p:nvPr>
        </p:nvSpPr>
        <p:spPr>
          <a:xfrm>
            <a:off x="798513"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3873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24461" y="9047163"/>
            <a:ext cx="720513"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a:t>
            </a:fld>
            <a:endParaRPr lang="en-US" sz="1000"/>
          </a:p>
        </p:txBody>
      </p:sp>
      <p:sp>
        <p:nvSpPr>
          <p:cNvPr id="135171" name="Rectangle 2"/>
          <p:cNvSpPr>
            <a:spLocks noGrp="1" noRot="1" noChangeAspect="1" noChangeArrowheads="1" noTextEdit="1"/>
          </p:cNvSpPr>
          <p:nvPr>
            <p:ph type="sldImg"/>
          </p:nvPr>
        </p:nvSpPr>
        <p:spPr>
          <a:xfrm>
            <a:off x="798513"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11679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33374E-240C-CF4C-B9CE-0A2BEB5798F4}" type="slidenum">
              <a:rPr lang="en-US" smtClean="0"/>
              <a:t>22</a:t>
            </a:fld>
            <a:endParaRPr lang="en-US" dirty="0"/>
          </a:p>
        </p:txBody>
      </p:sp>
    </p:spTree>
    <p:extLst>
      <p:ext uri="{BB962C8B-B14F-4D97-AF65-F5344CB8AC3E}">
        <p14:creationId xmlns:p14="http://schemas.microsoft.com/office/powerpoint/2010/main" val="338231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221539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24461" y="9047163"/>
            <a:ext cx="720513"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24</a:t>
            </a:fld>
            <a:endParaRPr lang="en-US" sz="1000"/>
          </a:p>
        </p:txBody>
      </p:sp>
      <p:sp>
        <p:nvSpPr>
          <p:cNvPr id="135171" name="Rectangle 2"/>
          <p:cNvSpPr>
            <a:spLocks noGrp="1" noRot="1" noChangeAspect="1" noChangeArrowheads="1" noTextEdit="1"/>
          </p:cNvSpPr>
          <p:nvPr>
            <p:ph type="sldImg"/>
          </p:nvPr>
        </p:nvSpPr>
        <p:spPr>
          <a:xfrm>
            <a:off x="798513"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35274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1448057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26</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12544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1E1BDB-5427-4C22-A62D-991C7AB2D769}" type="slidenum">
              <a:rPr lang="en-US" altLang="en-US" smtClean="0"/>
              <a:pPr/>
              <a:t>27</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387416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1E1BDB-5427-4C22-A62D-991C7AB2D769}" type="slidenum">
              <a:rPr lang="en-US" altLang="en-US" smtClean="0"/>
              <a:pPr/>
              <a:t>28</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90716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2"/>
          <p:cNvSpPr>
            <a:spLocks noGrp="1" noRot="1" noChangeAspect="1" noChangeArrowheads="1" noTextEdit="1"/>
          </p:cNvSpPr>
          <p:nvPr>
            <p:ph type="sldImg"/>
          </p:nvPr>
        </p:nvSpPr>
        <p:spPr>
          <a:xfrm>
            <a:off x="798513"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16785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55675" y="582613"/>
            <a:ext cx="5413375" cy="3044825"/>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422479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55675" y="582613"/>
            <a:ext cx="5413375" cy="3044825"/>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423046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3</a:t>
            </a:fld>
            <a:endParaRPr lang="en-US"/>
          </a:p>
        </p:txBody>
      </p:sp>
      <p:sp>
        <p:nvSpPr>
          <p:cNvPr id="159747" name="Rectangle 2"/>
          <p:cNvSpPr>
            <a:spLocks noGrp="1" noRot="1" noChangeAspect="1" noChangeArrowheads="1" noTextEdit="1"/>
          </p:cNvSpPr>
          <p:nvPr>
            <p:ph type="sldImg"/>
          </p:nvPr>
        </p:nvSpPr>
        <p:spPr>
          <a:xfrm>
            <a:off x="723900" y="582613"/>
            <a:ext cx="5410200" cy="3044825"/>
          </a:xfrm>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95004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32</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85131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24461" y="9047163"/>
            <a:ext cx="720513"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33</a:t>
            </a:fld>
            <a:endParaRPr lang="en-US" sz="1000"/>
          </a:p>
        </p:txBody>
      </p:sp>
      <p:sp>
        <p:nvSpPr>
          <p:cNvPr id="135171" name="Rectangle 2"/>
          <p:cNvSpPr>
            <a:spLocks noGrp="1" noRot="1" noChangeAspect="1" noChangeArrowheads="1" noTextEdit="1"/>
          </p:cNvSpPr>
          <p:nvPr>
            <p:ph type="sldImg"/>
          </p:nvPr>
        </p:nvSpPr>
        <p:spPr>
          <a:xfrm>
            <a:off x="798513"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80118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34</a:t>
            </a:fld>
            <a:endParaRPr lang="en-US"/>
          </a:p>
        </p:txBody>
      </p:sp>
      <p:sp>
        <p:nvSpPr>
          <p:cNvPr id="159747" name="Rectangle 2"/>
          <p:cNvSpPr>
            <a:spLocks noGrp="1" noRot="1" noChangeAspect="1" noChangeArrowheads="1" noTextEdit="1"/>
          </p:cNvSpPr>
          <p:nvPr>
            <p:ph type="sldImg"/>
          </p:nvPr>
        </p:nvSpPr>
        <p:spPr>
          <a:xfrm>
            <a:off x="876300" y="582613"/>
            <a:ext cx="5413375" cy="3044825"/>
          </a:xfrm>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29865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24461" y="9047163"/>
            <a:ext cx="720513"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35</a:t>
            </a:fld>
            <a:endParaRPr lang="en-US" sz="1000"/>
          </a:p>
        </p:txBody>
      </p:sp>
      <p:sp>
        <p:nvSpPr>
          <p:cNvPr id="135171" name="Rectangle 2"/>
          <p:cNvSpPr>
            <a:spLocks noGrp="1" noRot="1" noChangeAspect="1" noChangeArrowheads="1" noTextEdit="1"/>
          </p:cNvSpPr>
          <p:nvPr>
            <p:ph type="sldImg"/>
          </p:nvPr>
        </p:nvSpPr>
        <p:spPr>
          <a:xfrm>
            <a:off x="798513"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60631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793750" y="325438"/>
            <a:ext cx="5578475"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36</a:t>
            </a:fld>
            <a:endParaRPr lang="en-US" dirty="0"/>
          </a:p>
        </p:txBody>
      </p:sp>
    </p:spTree>
    <p:extLst>
      <p:ext uri="{BB962C8B-B14F-4D97-AF65-F5344CB8AC3E}">
        <p14:creationId xmlns:p14="http://schemas.microsoft.com/office/powerpoint/2010/main" val="1221912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223810" y="9046827"/>
            <a:ext cx="721821" cy="247989"/>
          </a:xfrm>
        </p:spPr>
        <p:txBody>
          <a:bodyPr/>
          <a:lstStyle/>
          <a:p>
            <a:pPr>
              <a:defRPr/>
            </a:pPr>
            <a:fld id="{205DA8A8-5777-4FA2-8084-FB24BA0FA918}" type="slidenum">
              <a:rPr lang="en-US" smtClean="0">
                <a:solidFill>
                  <a:srgbClr val="000000"/>
                </a:solidFill>
              </a:rPr>
              <a:pPr>
                <a:defRPr/>
              </a:pPr>
              <a:t>37</a:t>
            </a:fld>
            <a:endParaRPr lang="en-US">
              <a:solidFill>
                <a:srgbClr val="000000"/>
              </a:solidFill>
            </a:endParaRPr>
          </a:p>
        </p:txBody>
      </p:sp>
      <p:sp>
        <p:nvSpPr>
          <p:cNvPr id="208899" name="Rectangle 4"/>
          <p:cNvSpPr>
            <a:spLocks noGrp="1" noRot="1" noChangeAspect="1" noChangeArrowheads="1" noTextEdit="1"/>
          </p:cNvSpPr>
          <p:nvPr>
            <p:ph type="sldImg"/>
          </p:nvPr>
        </p:nvSpPr>
        <p:spPr>
          <a:xfrm>
            <a:off x="876300" y="582613"/>
            <a:ext cx="5413375" cy="3044825"/>
          </a:xfrm>
          <a:ln/>
        </p:spPr>
      </p:sp>
      <p:sp>
        <p:nvSpPr>
          <p:cNvPr id="208900"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05139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357026" y="8988171"/>
            <a:ext cx="751648"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38</a:t>
            </a:fld>
            <a:endParaRPr lang="en-US" sz="1000"/>
          </a:p>
        </p:txBody>
      </p:sp>
      <p:sp>
        <p:nvSpPr>
          <p:cNvPr id="171011" name="Rectangle 2"/>
          <p:cNvSpPr>
            <a:spLocks noGrp="1" noRot="1" noChangeAspect="1" noChangeArrowheads="1" noTextEdit="1"/>
          </p:cNvSpPr>
          <p:nvPr>
            <p:ph type="sldImg"/>
          </p:nvPr>
        </p:nvSpPr>
        <p:spPr>
          <a:xfrm>
            <a:off x="876300" y="582613"/>
            <a:ext cx="5413375" cy="3044825"/>
          </a:xfrm>
          <a:ln/>
        </p:spPr>
      </p:sp>
      <p:sp>
        <p:nvSpPr>
          <p:cNvPr id="171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92523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40</a:t>
            </a:fld>
            <a:endParaRPr lang="en-US"/>
          </a:p>
        </p:txBody>
      </p:sp>
      <p:sp>
        <p:nvSpPr>
          <p:cNvPr id="251907" name="Rectangle 2"/>
          <p:cNvSpPr>
            <a:spLocks noGrp="1" noRot="1" noChangeAspect="1" noChangeArrowheads="1" noTextEdit="1"/>
          </p:cNvSpPr>
          <p:nvPr>
            <p:ph type="sldImg"/>
          </p:nvPr>
        </p:nvSpPr>
        <p:spPr>
          <a:xfrm>
            <a:off x="798513" y="582613"/>
            <a:ext cx="5413375" cy="3044825"/>
          </a:xfrm>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06114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798513" y="582613"/>
            <a:ext cx="541337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989891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876300" y="582613"/>
            <a:ext cx="541337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86181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223810" y="9047042"/>
            <a:ext cx="721822"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4</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xfrm>
            <a:off x="876300" y="582613"/>
            <a:ext cx="5413375" cy="3044825"/>
          </a:xfrm>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735929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231940" y="8848265"/>
            <a:ext cx="718568"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43</a:t>
            </a:fld>
            <a:endParaRPr lang="en-US" sz="1000" dirty="0"/>
          </a:p>
        </p:txBody>
      </p:sp>
      <p:sp>
        <p:nvSpPr>
          <p:cNvPr id="44035" name="Rectangle 2"/>
          <p:cNvSpPr>
            <a:spLocks noGrp="1" noRot="1" noChangeAspect="1" noChangeArrowheads="1" noTextEdit="1"/>
          </p:cNvSpPr>
          <p:nvPr>
            <p:ph type="sldImg"/>
          </p:nvPr>
        </p:nvSpPr>
        <p:spPr>
          <a:xfrm>
            <a:off x="955675" y="582613"/>
            <a:ext cx="5413375" cy="3044825"/>
          </a:xfrm>
          <a:ln/>
        </p:spPr>
      </p:sp>
      <p:sp>
        <p:nvSpPr>
          <p:cNvPr id="44036" name="Rectangle 3"/>
          <p:cNvSpPr>
            <a:spLocks noGrp="1" noChangeArrowheads="1"/>
          </p:cNvSpPr>
          <p:nvPr>
            <p:ph type="body" idx="1"/>
          </p:nvPr>
        </p:nvSpPr>
        <p:spPr>
          <a:noFill/>
          <a:ln/>
        </p:spPr>
        <p:txBody>
          <a:bodyPr lIns="45161" tIns="45161" rIns="45161" bIns="45161"/>
          <a:lstStyle/>
          <a:p>
            <a:endParaRPr lang="en-US">
              <a:latin typeface="Arial" pitchFamily="34" charset="0"/>
            </a:endParaRPr>
          </a:p>
        </p:txBody>
      </p:sp>
    </p:spTree>
    <p:extLst>
      <p:ext uri="{BB962C8B-B14F-4D97-AF65-F5344CB8AC3E}">
        <p14:creationId xmlns:p14="http://schemas.microsoft.com/office/powerpoint/2010/main" val="2149843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53727" y="9046823"/>
            <a:ext cx="706130" cy="247989"/>
          </a:xfrm>
        </p:spPr>
        <p:txBody>
          <a:bodyPr/>
          <a:lstStyle/>
          <a:p>
            <a:pPr>
              <a:defRPr/>
            </a:pPr>
            <a:fld id="{938F789B-0BA8-4A49-AFC3-8C639E029E1C}" type="slidenum">
              <a:rPr lang="en-US" smtClean="0"/>
              <a:pPr>
                <a:defRPr/>
              </a:pPr>
              <a:t>44</a:t>
            </a:fld>
            <a:endParaRPr lang="en-US"/>
          </a:p>
        </p:txBody>
      </p:sp>
      <p:sp>
        <p:nvSpPr>
          <p:cNvPr id="266243" name="Rectangle 2"/>
          <p:cNvSpPr>
            <a:spLocks noGrp="1" noRot="1" noChangeAspect="1" noChangeArrowheads="1" noTextEdit="1"/>
          </p:cNvSpPr>
          <p:nvPr>
            <p:ph type="sldImg"/>
          </p:nvPr>
        </p:nvSpPr>
        <p:spPr>
          <a:xfrm>
            <a:off x="798513"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000348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515938" y="687388"/>
            <a:ext cx="6240462"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xfrm>
            <a:off x="958810" y="4425952"/>
            <a:ext cx="5356393"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08" tIns="45805" rIns="91608" bIns="45805"/>
          <a:lstStyle/>
          <a:p>
            <a:endParaRPr lang="en-US" altLang="en-US"/>
          </a:p>
        </p:txBody>
      </p:sp>
    </p:spTree>
    <p:extLst>
      <p:ext uri="{BB962C8B-B14F-4D97-AF65-F5344CB8AC3E}">
        <p14:creationId xmlns:p14="http://schemas.microsoft.com/office/powerpoint/2010/main" val="3673460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2"/>
          <p:cNvSpPr>
            <a:spLocks noGrp="1" noRot="1" noChangeAspect="1" noChangeArrowheads="1" noTextEdit="1"/>
          </p:cNvSpPr>
          <p:nvPr>
            <p:ph type="sldImg"/>
          </p:nvPr>
        </p:nvSpPr>
        <p:spPr>
          <a:xfrm>
            <a:off x="1036638" y="582613"/>
            <a:ext cx="5413375" cy="3044825"/>
          </a:xfrm>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5296580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47</a:t>
            </a:fld>
            <a:endParaRPr lang="en-US" altLang="en-US" dirty="0"/>
          </a:p>
        </p:txBody>
      </p:sp>
      <p:sp>
        <p:nvSpPr>
          <p:cNvPr id="3" name="Slide Image Placeholder 2"/>
          <p:cNvSpPr>
            <a:spLocks noGrp="1" noRot="1" noChangeAspect="1"/>
          </p:cNvSpPr>
          <p:nvPr>
            <p:ph type="sldImg"/>
          </p:nvPr>
        </p:nvSpPr>
        <p:spPr>
          <a:xfrm>
            <a:off x="873125" y="325438"/>
            <a:ext cx="5578475"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76775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218732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2"/>
          <p:cNvSpPr>
            <a:spLocks noGrp="1" noRot="1" noChangeAspect="1" noChangeArrowheads="1" noTextEdit="1"/>
          </p:cNvSpPr>
          <p:nvPr>
            <p:ph type="sldImg"/>
          </p:nvPr>
        </p:nvSpPr>
        <p:spPr>
          <a:xfrm>
            <a:off x="955675" y="582613"/>
            <a:ext cx="5413375" cy="3044825"/>
          </a:xfrm>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230136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51</a:t>
            </a:fld>
            <a:endParaRPr lang="en-US"/>
          </a:p>
        </p:txBody>
      </p:sp>
      <p:sp>
        <p:nvSpPr>
          <p:cNvPr id="159747" name="Rectangle 2"/>
          <p:cNvSpPr>
            <a:spLocks noGrp="1" noRot="1" noChangeAspect="1" noChangeArrowheads="1" noTextEdit="1"/>
          </p:cNvSpPr>
          <p:nvPr>
            <p:ph type="sldImg"/>
          </p:nvPr>
        </p:nvSpPr>
        <p:spPr>
          <a:xfrm>
            <a:off x="800100" y="582613"/>
            <a:ext cx="5410200" cy="3044825"/>
          </a:xfrm>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64364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52</a:t>
            </a:fld>
            <a:endParaRPr lang="en-US"/>
          </a:p>
        </p:txBody>
      </p:sp>
    </p:spTree>
    <p:extLst>
      <p:ext uri="{BB962C8B-B14F-4D97-AF65-F5344CB8AC3E}">
        <p14:creationId xmlns:p14="http://schemas.microsoft.com/office/powerpoint/2010/main" val="8829981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86912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55675" y="582613"/>
            <a:ext cx="5413375" cy="3044825"/>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7816130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1959205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55</a:t>
            </a:fld>
            <a:endParaRPr lang="en-US"/>
          </a:p>
        </p:txBody>
      </p:sp>
      <p:sp>
        <p:nvSpPr>
          <p:cNvPr id="159747" name="Rectangle 2"/>
          <p:cNvSpPr>
            <a:spLocks noGrp="1" noRot="1" noChangeAspect="1" noChangeArrowheads="1" noTextEdit="1"/>
          </p:cNvSpPr>
          <p:nvPr>
            <p:ph type="sldImg"/>
          </p:nvPr>
        </p:nvSpPr>
        <p:spPr>
          <a:xfrm>
            <a:off x="800100" y="582613"/>
            <a:ext cx="5410200" cy="3044825"/>
          </a:xfrm>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685040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56</a:t>
            </a:fld>
            <a:endParaRPr lang="en-US"/>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477153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57</a:t>
            </a:fld>
            <a:endParaRPr lang="en-US"/>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158320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433388" y="684213"/>
            <a:ext cx="6235700" cy="3506787"/>
          </a:xfrm>
          <a:ln/>
        </p:spPr>
      </p:sp>
      <p:sp>
        <p:nvSpPr>
          <p:cNvPr id="251907" name="Rectangle 3"/>
          <p:cNvSpPr>
            <a:spLocks noGrp="1" noChangeArrowheads="1"/>
          </p:cNvSpPr>
          <p:nvPr>
            <p:ph type="body" idx="1"/>
          </p:nvPr>
        </p:nvSpPr>
        <p:spPr>
          <a:xfrm>
            <a:off x="936343" y="4419600"/>
            <a:ext cx="5230212"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4" tIns="45717" rIns="91434" bIns="45717"/>
          <a:lstStyle/>
          <a:p>
            <a:r>
              <a:rPr lang="en-US" altLang="en-US">
                <a:latin typeface="Arial" panose="020B0604020202020204" pitchFamily="34" charset="0"/>
              </a:rPr>
              <a:t>Fig 2-P</a:t>
            </a:r>
          </a:p>
        </p:txBody>
      </p:sp>
    </p:spTree>
    <p:extLst>
      <p:ext uri="{BB962C8B-B14F-4D97-AF65-F5344CB8AC3E}">
        <p14:creationId xmlns:p14="http://schemas.microsoft.com/office/powerpoint/2010/main" val="37527010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433388" y="684213"/>
            <a:ext cx="6235700" cy="3506787"/>
          </a:xfrm>
          <a:ln/>
        </p:spPr>
      </p:sp>
      <p:sp>
        <p:nvSpPr>
          <p:cNvPr id="251907" name="Rectangle 3"/>
          <p:cNvSpPr>
            <a:spLocks noGrp="1" noChangeArrowheads="1"/>
          </p:cNvSpPr>
          <p:nvPr>
            <p:ph type="body" idx="1"/>
          </p:nvPr>
        </p:nvSpPr>
        <p:spPr>
          <a:xfrm>
            <a:off x="936343" y="4419600"/>
            <a:ext cx="5230212"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4" tIns="45717" rIns="91434" bIns="45717"/>
          <a:lstStyle/>
          <a:p>
            <a:r>
              <a:rPr lang="en-US" altLang="en-US">
                <a:latin typeface="Arial" panose="020B0604020202020204" pitchFamily="34" charset="0"/>
              </a:rPr>
              <a:t>Fig 2-P</a:t>
            </a:r>
          </a:p>
        </p:txBody>
      </p:sp>
    </p:spTree>
    <p:extLst>
      <p:ext uri="{BB962C8B-B14F-4D97-AF65-F5344CB8AC3E}">
        <p14:creationId xmlns:p14="http://schemas.microsoft.com/office/powerpoint/2010/main" val="41917459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5D91AE-68C7-4CB7-8D0C-7548842D1014}" type="slidenum">
              <a:rPr lang="en-US" altLang="en-US"/>
              <a:pPr eaLnBrk="1" hangingPunct="1"/>
              <a:t>60</a:t>
            </a:fld>
            <a:endParaRPr lang="en-US" altLang="en-US"/>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6733781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62</a:t>
            </a:fld>
            <a:endParaRPr lang="en-US" sz="1000"/>
          </a:p>
        </p:txBody>
      </p:sp>
      <p:sp>
        <p:nvSpPr>
          <p:cNvPr id="135171" name="Rectangle 2"/>
          <p:cNvSpPr>
            <a:spLocks noGrp="1" noRot="1" noChangeAspect="1" noChangeArrowheads="1" noTextEdit="1"/>
          </p:cNvSpPr>
          <p:nvPr>
            <p:ph type="sldImg"/>
          </p:nvPr>
        </p:nvSpPr>
        <p:spPr>
          <a:xfrm>
            <a:off x="723900" y="582613"/>
            <a:ext cx="5410200"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092704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63</a:t>
            </a:fld>
            <a:endParaRPr lang="en-US"/>
          </a:p>
        </p:txBody>
      </p:sp>
      <p:sp>
        <p:nvSpPr>
          <p:cNvPr id="292867" name="Rectangle 2"/>
          <p:cNvSpPr>
            <a:spLocks noGrp="1" noRot="1" noChangeAspect="1" noChangeArrowheads="1" noTextEdit="1"/>
          </p:cNvSpPr>
          <p:nvPr>
            <p:ph type="sldImg"/>
          </p:nvPr>
        </p:nvSpPr>
        <p:spPr>
          <a:xfrm>
            <a:off x="723900" y="582613"/>
            <a:ext cx="5410200" cy="3044825"/>
          </a:xfrm>
          <a:ln/>
        </p:spPr>
      </p:sp>
      <p:sp>
        <p:nvSpPr>
          <p:cNvPr id="292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1435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090769" y="8906154"/>
            <a:ext cx="692032" cy="247794"/>
          </a:xfrm>
          <a:noFill/>
        </p:spPr>
        <p:txBody>
          <a:bodyPr/>
          <a:lstStyle/>
          <a:p>
            <a:pPr defTabSz="911229"/>
            <a:fld id="{BC4CED26-30FC-40B3-942B-401B2AAF5079}" type="slidenum">
              <a:rPr lang="en-US" smtClean="0"/>
              <a:pPr defTabSz="911229"/>
              <a:t>6</a:t>
            </a:fld>
            <a:endParaRPr lang="en-US"/>
          </a:p>
        </p:txBody>
      </p:sp>
      <p:sp>
        <p:nvSpPr>
          <p:cNvPr id="214019" name="Rectangle 2"/>
          <p:cNvSpPr>
            <a:spLocks noGrp="1" noRot="1" noChangeAspect="1" noChangeArrowheads="1" noTextEdit="1"/>
          </p:cNvSpPr>
          <p:nvPr>
            <p:ph type="sldImg"/>
          </p:nvPr>
        </p:nvSpPr>
        <p:spPr>
          <a:xfrm>
            <a:off x="876300" y="582613"/>
            <a:ext cx="5413375" cy="3044825"/>
          </a:xfrm>
          <a:ln/>
        </p:spPr>
      </p:sp>
      <p:sp>
        <p:nvSpPr>
          <p:cNvPr id="2140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1910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217969" y="9034319"/>
            <a:ext cx="720513" cy="247794"/>
          </a:xfrm>
          <a:noFill/>
        </p:spPr>
        <p:txBody>
          <a:bodyPr/>
          <a:lstStyle/>
          <a:p>
            <a:fld id="{FEC3857E-DCBC-4731-A75E-A1590B57B44A}" type="slidenum">
              <a:rPr lang="en-US" smtClean="0">
                <a:solidFill>
                  <a:srgbClr val="000000"/>
                </a:solidFill>
              </a:rPr>
              <a:pPr/>
              <a:t>7</a:t>
            </a:fld>
            <a:endParaRPr lang="en-US">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59870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876300" y="582613"/>
            <a:ext cx="5413375" cy="3044825"/>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a:t>
            </a:fld>
            <a:endParaRPr lang="en-US"/>
          </a:p>
        </p:txBody>
      </p:sp>
    </p:spTree>
    <p:extLst>
      <p:ext uri="{BB962C8B-B14F-4D97-AF65-F5344CB8AC3E}">
        <p14:creationId xmlns:p14="http://schemas.microsoft.com/office/powerpoint/2010/main" val="1948248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2"/>
          <p:cNvSpPr>
            <a:spLocks noGrp="1" noRot="1" noChangeAspect="1" noChangeArrowheads="1" noTextEdit="1"/>
          </p:cNvSpPr>
          <p:nvPr>
            <p:ph type="sldImg"/>
          </p:nvPr>
        </p:nvSpPr>
        <p:spPr>
          <a:xfrm>
            <a:off x="798513"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1614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12192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12192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80"/>
            <a:ext cx="12192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4068237" y="838200"/>
            <a:ext cx="4042833"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914400" y="2979743"/>
            <a:ext cx="103632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891121" y="4867280"/>
            <a:ext cx="10409767"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7935" y="90491"/>
            <a:ext cx="9867900" cy="860425"/>
          </a:xfrm>
        </p:spPr>
        <p:txBody>
          <a:bodyPr/>
          <a:lstStyle/>
          <a:p>
            <a:r>
              <a:rPr lang="en-US"/>
              <a:t>Click to edit Master title style</a:t>
            </a:r>
          </a:p>
        </p:txBody>
      </p:sp>
      <p:sp>
        <p:nvSpPr>
          <p:cNvPr id="3" name="Chart Placeholder 2"/>
          <p:cNvSpPr>
            <a:spLocks noGrp="1"/>
          </p:cNvSpPr>
          <p:nvPr>
            <p:ph type="chart" idx="1"/>
          </p:nvPr>
        </p:nvSpPr>
        <p:spPr>
          <a:xfrm>
            <a:off x="660400" y="1647830"/>
            <a:ext cx="108712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6"/>
            <a:ext cx="112776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511808" y="6294780"/>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43445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12192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print"/>
          <a:srcRect t="4605"/>
          <a:stretch>
            <a:fillRect/>
          </a:stretch>
        </p:blipFill>
        <p:spPr bwMode="auto">
          <a:xfrm>
            <a:off x="0" y="0"/>
            <a:ext cx="12192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660400" y="1647830"/>
            <a:ext cx="108712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44"/>
          <p:cNvSpPr>
            <a:spLocks noGrp="1" noChangeArrowheads="1"/>
          </p:cNvSpPr>
          <p:nvPr>
            <p:ph type="title"/>
          </p:nvPr>
        </p:nvSpPr>
        <p:spPr bwMode="black">
          <a:xfrm>
            <a:off x="397935" y="90491"/>
            <a:ext cx="9867900"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a:t>
            </a:r>
            <a:br>
              <a:rPr lang="en-US"/>
            </a:br>
            <a:r>
              <a:rPr lang="en-US"/>
              <a:t>Master title style</a:t>
            </a:r>
          </a:p>
        </p:txBody>
      </p:sp>
      <p:sp>
        <p:nvSpPr>
          <p:cNvPr id="1125" name="Rectangle 101"/>
          <p:cNvSpPr>
            <a:spLocks noChangeArrowheads="1"/>
          </p:cNvSpPr>
          <p:nvPr/>
        </p:nvSpPr>
        <p:spPr bwMode="auto">
          <a:xfrm>
            <a:off x="0" y="6807200"/>
            <a:ext cx="12192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print"/>
          <a:srcRect/>
          <a:stretch>
            <a:fillRect/>
          </a:stretch>
        </p:blipFill>
        <p:spPr bwMode="auto">
          <a:xfrm>
            <a:off x="10348386" y="349250"/>
            <a:ext cx="1638300"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114300" y="6961193"/>
            <a:ext cx="1803400"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3594100" y="6961188"/>
            <a:ext cx="500380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11468103" y="6656393"/>
            <a:ext cx="596900"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3" r:id="rId13"/>
  </p:sldLayoutIdLst>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bert.Hartwig@moore.s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www.cnbc.com/2020/05/14/lloyds-of-london-coronavirus-will-be-largest-loss-on-record-for-insurers.html"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www.artemis.bm/news/consensus-emerging-on-30bn-to-100bn-covid-19-industry-loss-willis-r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uscriskcenter.com/wp-content/uploads/2020/05/Uninsurability-of-Pandemic-Risk-White-Paper-Hartwig-APCIA-FINAL-WORD.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5.emf"/><Relationship Id="rId4" Type="http://schemas.openxmlformats.org/officeDocument/2006/relationships/oleObject" Target="../embeddings/oleObject1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6.e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hyperlink" Target="http://www.artemis.bm/us-property-cat-rate-on-line-index" TargetMode="External"/><Relationship Id="rId4" Type="http://schemas.openxmlformats.org/officeDocument/2006/relationships/image" Target="../media/image29.emf"/></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43.xml.rels><?xml version="1.0" encoding="UTF-8" standalone="yes"?>
<Relationships xmlns="http://schemas.openxmlformats.org/package/2006/relationships"><Relationship Id="rId3" Type="http://schemas.openxmlformats.org/officeDocument/2006/relationships/hyperlink" Target="http://www.federalreserve.gov/releases/h15/data.htm"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oleObject" Target="../embeddings/oleObject20.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35.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6.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37.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25.bin"/><Relationship Id="rId1" Type="http://schemas.openxmlformats.org/officeDocument/2006/relationships/slideLayout" Target="../slideLayouts/slideLayout6.xml"/><Relationship Id="rId4" Type="http://schemas.openxmlformats.org/officeDocument/2006/relationships/hyperlink" Target="https://fred.stlouisfed.org/series/GFDEGDQ188S"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39.emf"/><Relationship Id="rId4" Type="http://schemas.openxmlformats.org/officeDocument/2006/relationships/oleObject" Target="../embeddings/oleObject26.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40.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41.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cclt.law.upenn.edu/"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hyperlink" Target="https://cclt.law.upenn.edu/"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44.emf"/></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oleObject" Target="../embeddings/oleObject30.bin"/><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mailto:robert.hartwig@moore.sc.edu" TargetMode="External"/><Relationship Id="rId2" Type="http://schemas.openxmlformats.org/officeDocument/2006/relationships/notesSlide" Target="../notesSlides/notesSlide58.xml"/><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hyperlink" Target="http://www.uscriskcenter.com/" TargetMode="Externa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287857" y="359419"/>
            <a:ext cx="11740315" cy="2211375"/>
          </a:xfrm>
          <a:ln/>
        </p:spPr>
        <p:txBody>
          <a:bodyPr/>
          <a:lstStyle/>
          <a:p>
            <a:r>
              <a:rPr lang="en-US" sz="5400" dirty="0"/>
              <a:t>The State of the P/C            Insurance Industry: </a:t>
            </a:r>
            <a:br>
              <a:rPr lang="en-US" sz="5400" dirty="0"/>
            </a:br>
            <a:r>
              <a:rPr lang="en-US" sz="5400" i="1" dirty="0"/>
              <a:t>Emerging from the COVID Era</a:t>
            </a:r>
            <a:endParaRPr lang="en-US" sz="3600" i="1" dirty="0">
              <a:solidFill>
                <a:srgbClr val="C00000"/>
              </a:solidFill>
            </a:endParaRPr>
          </a:p>
        </p:txBody>
      </p:sp>
      <p:sp>
        <p:nvSpPr>
          <p:cNvPr id="106500" name="Rectangle 3"/>
          <p:cNvSpPr txBox="1">
            <a:spLocks noChangeArrowheads="1"/>
          </p:cNvSpPr>
          <p:nvPr/>
        </p:nvSpPr>
        <p:spPr bwMode="gray">
          <a:xfrm>
            <a:off x="1417313" y="3771617"/>
            <a:ext cx="9144000" cy="1297278"/>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a:t>
            </a:r>
          </a:p>
          <a:p>
            <a:pPr algn="ctr" eaLnBrk="0" hangingPunct="0">
              <a:lnSpc>
                <a:spcPct val="90000"/>
              </a:lnSpc>
              <a:spcBef>
                <a:spcPct val="25000"/>
              </a:spcBef>
              <a:buClr>
                <a:schemeClr val="accent1"/>
              </a:buClr>
            </a:pPr>
            <a:r>
              <a:rPr lang="en-US" b="1" dirty="0">
                <a:solidFill>
                  <a:schemeClr val="bg2"/>
                </a:solidFill>
                <a:sym typeface="Symbol" pitchFamily="18" charset="2"/>
              </a:rPr>
              <a:t>Clinical Associate Professor of Finance, Risk Management &amp; Insurance</a:t>
            </a:r>
          </a:p>
          <a:p>
            <a:pPr algn="ctr" eaLnBrk="0" hangingPunct="0">
              <a:lnSpc>
                <a:spcPct val="90000"/>
              </a:lnSpc>
              <a:spcBef>
                <a:spcPct val="25000"/>
              </a:spcBef>
              <a:buClr>
                <a:schemeClr val="accent1"/>
              </a:buClr>
            </a:pPr>
            <a:r>
              <a:rPr lang="en-US" b="1" dirty="0">
                <a:solidFill>
                  <a:schemeClr val="bg2"/>
                </a:solidFill>
                <a:sym typeface="Symbol" pitchFamily="18" charset="2"/>
              </a:rPr>
              <a:t>Darla Moore School of Business  University of South Carolina</a:t>
            </a:r>
          </a:p>
          <a:p>
            <a:pPr algn="ctr" eaLnBrk="0" hangingPunct="0">
              <a:lnSpc>
                <a:spcPct val="90000"/>
              </a:lnSpc>
              <a:spcBef>
                <a:spcPct val="25000"/>
              </a:spcBef>
              <a:buClr>
                <a:schemeClr val="accent1"/>
              </a:buClr>
            </a:pPr>
            <a:r>
              <a:rPr lang="en-US" b="1" dirty="0">
                <a:solidFill>
                  <a:schemeClr val="bg2"/>
                </a:solidFill>
                <a:sym typeface="Symbol" pitchFamily="18" charset="2"/>
                <a:hlinkClick r:id="rId3"/>
              </a:rPr>
              <a:t>Robert.Hartwig@moore.sc.edu</a:t>
            </a:r>
            <a:r>
              <a:rPr lang="en-US" b="1" dirty="0">
                <a:solidFill>
                  <a:schemeClr val="bg2"/>
                </a:solidFill>
                <a:sym typeface="Symbol" pitchFamily="18" charset="2"/>
              </a:rPr>
              <a:t>   803.777.6782</a:t>
            </a:r>
            <a:endParaRPr lang="en-US" b="1" dirty="0">
              <a:solidFill>
                <a:schemeClr val="bg1"/>
              </a:solidFill>
              <a:sym typeface="Symbol" pitchFamily="18" charset="2"/>
            </a:endParaRPr>
          </a:p>
        </p:txBody>
      </p:sp>
      <p:sp>
        <p:nvSpPr>
          <p:cNvPr id="6" name="Rectangle 3"/>
          <p:cNvSpPr txBox="1">
            <a:spLocks noChangeArrowheads="1"/>
          </p:cNvSpPr>
          <p:nvPr/>
        </p:nvSpPr>
        <p:spPr bwMode="auto">
          <a:xfrm>
            <a:off x="1845390" y="2775850"/>
            <a:ext cx="8287845" cy="889474"/>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sz="2800" kern="0" dirty="0"/>
              <a:t>Surplus Lines Association of California</a:t>
            </a:r>
          </a:p>
          <a:p>
            <a:pPr>
              <a:lnSpc>
                <a:spcPct val="80000"/>
              </a:lnSpc>
            </a:pPr>
            <a:r>
              <a:rPr lang="en-US" sz="2800" kern="0" dirty="0"/>
              <a:t>February 9, 2021</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7557" y="5175188"/>
            <a:ext cx="4860230" cy="1241438"/>
          </a:xfrm>
          <a:prstGeom prst="rect">
            <a:avLst/>
          </a:prstGeom>
        </p:spPr>
      </p:pic>
    </p:spTree>
    <p:extLst>
      <p:ext uri="{BB962C8B-B14F-4D97-AF65-F5344CB8AC3E}">
        <p14:creationId xmlns:p14="http://schemas.microsoft.com/office/powerpoint/2010/main" val="393651550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3385435168"/>
              </p:ext>
            </p:extLst>
          </p:nvPr>
        </p:nvGraphicFramePr>
        <p:xfrm>
          <a:off x="1555750" y="1228725"/>
          <a:ext cx="8499475" cy="5210175"/>
        </p:xfrm>
        <a:graphic>
          <a:graphicData uri="http://schemas.openxmlformats.org/presentationml/2006/ole">
            <mc:AlternateContent xmlns:mc="http://schemas.openxmlformats.org/markup-compatibility/2006">
              <mc:Choice xmlns:v="urn:schemas-microsoft-com:vml" Requires="v">
                <p:oleObj name="Chart" r:id="rId3" imgW="8639260" imgH="5296039" progId="MSGraph.Chart.8">
                  <p:embed followColorScheme="full"/>
                </p:oleObj>
              </mc:Choice>
              <mc:Fallback>
                <p:oleObj name="Chart" r:id="rId3" imgW="8639260" imgH="5296039" progId="MSGraph.Chart.8">
                  <p:embed followColorScheme="full"/>
                  <p:pic>
                    <p:nvPicPr>
                      <p:cNvPr id="0" name=""/>
                      <p:cNvPicPr>
                        <a:picLocks noChangeAspect="1" noChangeArrowheads="1"/>
                      </p:cNvPicPr>
                      <p:nvPr/>
                    </p:nvPicPr>
                    <p:blipFill>
                      <a:blip r:embed="rId4"/>
                      <a:srcRect/>
                      <a:stretch>
                        <a:fillRect/>
                      </a:stretch>
                    </p:blipFill>
                    <p:spPr bwMode="auto">
                      <a:xfrm>
                        <a:off x="1555750" y="1228725"/>
                        <a:ext cx="8499475"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5125" name="Text Box 5"/>
          <p:cNvSpPr txBox="1">
            <a:spLocks noChangeArrowheads="1"/>
          </p:cNvSpPr>
          <p:nvPr/>
        </p:nvSpPr>
        <p:spPr bwMode="auto">
          <a:xfrm>
            <a:off x="7242180"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t>OVERALL RECORD: </a:t>
            </a:r>
            <a:r>
              <a:rPr lang="en-US" sz="2400" b="1" u="sng" dirty="0"/>
              <a:t>1950-2020</a:t>
            </a:r>
            <a:r>
              <a:rPr lang="en-US" sz="2400" b="1" dirty="0"/>
              <a:t>*</a:t>
            </a:r>
          </a:p>
          <a:p>
            <a:pPr>
              <a:lnSpc>
                <a:spcPct val="90000"/>
              </a:lnSpc>
              <a:buClrTx/>
              <a:buFontTx/>
              <a:buNone/>
            </a:pPr>
            <a:r>
              <a:rPr lang="en-US" sz="2400" b="1" dirty="0">
                <a:solidFill>
                  <a:srgbClr val="3333FF"/>
                </a:solidFill>
              </a:rPr>
              <a:t>Democrats	  8.1%</a:t>
            </a:r>
          </a:p>
          <a:p>
            <a:pPr>
              <a:lnSpc>
                <a:spcPct val="90000"/>
              </a:lnSpc>
              <a:buClrTx/>
              <a:buFontTx/>
              <a:buNone/>
            </a:pPr>
            <a:r>
              <a:rPr lang="en-US" sz="2400" b="1" dirty="0">
                <a:solidFill>
                  <a:srgbClr val="FF0000"/>
                </a:solidFill>
              </a:rPr>
              <a:t>Republicans	  7.8%</a:t>
            </a:r>
          </a:p>
        </p:txBody>
      </p:sp>
      <p:sp>
        <p:nvSpPr>
          <p:cNvPr id="7045126" name="Text Box 6"/>
          <p:cNvSpPr txBox="1">
            <a:spLocks noChangeArrowheads="1"/>
          </p:cNvSpPr>
          <p:nvPr/>
        </p:nvSpPr>
        <p:spPr bwMode="auto">
          <a:xfrm>
            <a:off x="7191933" y="4106515"/>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564009" y="67056"/>
            <a:ext cx="75575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P/C Insurance Industry ROE by Presidential Administration, 1950-2020*</a:t>
            </a:r>
          </a:p>
        </p:txBody>
      </p:sp>
      <p:sp>
        <p:nvSpPr>
          <p:cNvPr id="8" name="Rectangle 4"/>
          <p:cNvSpPr>
            <a:spLocks noChangeArrowheads="1"/>
          </p:cNvSpPr>
          <p:nvPr/>
        </p:nvSpPr>
        <p:spPr bwMode="auto">
          <a:xfrm>
            <a:off x="135887" y="6416867"/>
            <a:ext cx="6553076" cy="369974"/>
          </a:xfrm>
          <a:prstGeom prst="rect">
            <a:avLst/>
          </a:prstGeom>
          <a:noFill/>
          <a:ln w="9525">
            <a:noFill/>
            <a:miter lim="800000"/>
            <a:headEnd/>
            <a:tailEnd/>
          </a:ln>
        </p:spPr>
        <p:txBody>
          <a:bodyPr wrap="none" lIns="92075" tIns="46038" rIns="92075" bIns="46038">
            <a:spAutoFit/>
          </a:bodyPr>
          <a:lstStyle/>
          <a:p>
            <a:pPr>
              <a:spcBef>
                <a:spcPct val="0"/>
              </a:spcBef>
              <a:buClrTx/>
              <a:buFontTx/>
              <a:buNone/>
            </a:pPr>
            <a:r>
              <a:rPr lang="en-US" sz="900" dirty="0"/>
              <a:t>*Trump figure is 2017-2020:Q3 average.  ROEs for the years 2008-2014 exclude mortgage and financial guaranty segments.</a:t>
            </a:r>
          </a:p>
          <a:p>
            <a:pPr>
              <a:spcBef>
                <a:spcPct val="0"/>
              </a:spcBef>
              <a:buClrTx/>
              <a:buFontTx/>
              <a:buNone/>
            </a:pPr>
            <a:r>
              <a:rPr lang="en-US" sz="900" dirty="0"/>
              <a:t>Source: Risk and Uncertainty Management Center, University of South Carolina.</a:t>
            </a:r>
          </a:p>
        </p:txBody>
      </p:sp>
    </p:spTree>
    <p:extLst>
      <p:ext uri="{BB962C8B-B14F-4D97-AF65-F5344CB8AC3E}">
        <p14:creationId xmlns:p14="http://schemas.microsoft.com/office/powerpoint/2010/main" val="165383665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1367827685"/>
              </p:ext>
            </p:extLst>
          </p:nvPr>
        </p:nvGraphicFramePr>
        <p:xfrm>
          <a:off x="485775" y="1236663"/>
          <a:ext cx="10748963" cy="5891212"/>
        </p:xfrm>
        <a:graphic>
          <a:graphicData uri="http://schemas.openxmlformats.org/presentationml/2006/ole">
            <mc:AlternateContent xmlns:mc="http://schemas.openxmlformats.org/markup-compatibility/2006">
              <mc:Choice xmlns:v="urn:schemas-microsoft-com:vml" Requires="v">
                <p:oleObj name="Chart" r:id="rId3" imgW="8296386" imgH="5534198" progId="MSGraph.Chart.8">
                  <p:embed followColorScheme="full"/>
                </p:oleObj>
              </mc:Choice>
              <mc:Fallback>
                <p:oleObj name="Chart" r:id="rId3" imgW="8296386" imgH="5534198" progId="MSGraph.Chart.8">
                  <p:embed followColorScheme="full"/>
                  <p:pic>
                    <p:nvPicPr>
                      <p:cNvPr id="7046146" name="Object 2"/>
                      <p:cNvPicPr>
                        <a:picLocks noChangeAspect="1" noChangeArrowheads="1"/>
                      </p:cNvPicPr>
                      <p:nvPr/>
                    </p:nvPicPr>
                    <p:blipFill>
                      <a:blip r:embed="rId4"/>
                      <a:srcRect/>
                      <a:stretch>
                        <a:fillRect/>
                      </a:stretch>
                    </p:blipFill>
                    <p:spPr bwMode="auto">
                      <a:xfrm>
                        <a:off x="485775" y="1236663"/>
                        <a:ext cx="10748963" cy="5891212"/>
                      </a:xfrm>
                      <a:prstGeom prst="rect">
                        <a:avLst/>
                      </a:prstGeom>
                      <a:noFill/>
                    </p:spPr>
                  </p:pic>
                </p:oleObj>
              </mc:Fallback>
            </mc:AlternateContent>
          </a:graphicData>
        </a:graphic>
      </p:graphicFrame>
      <p:sp>
        <p:nvSpPr>
          <p:cNvPr id="7046148" name="Rectangle 4"/>
          <p:cNvSpPr>
            <a:spLocks noChangeArrowheads="1"/>
          </p:cNvSpPr>
          <p:nvPr/>
        </p:nvSpPr>
        <p:spPr bwMode="auto">
          <a:xfrm>
            <a:off x="2863653" y="1152834"/>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b="1" dirty="0">
                <a:solidFill>
                  <a:srgbClr val="3333FF"/>
                </a:solidFill>
              </a:rPr>
              <a:t>BLUE</a:t>
            </a:r>
            <a:r>
              <a:rPr lang="en-US" sz="1400" b="1" dirty="0"/>
              <a:t> = </a:t>
            </a:r>
            <a:r>
              <a:rPr lang="en-US" b="1" dirty="0">
                <a:latin typeface="Arial" charset="0"/>
              </a:rPr>
              <a:t>Democratic President</a:t>
            </a:r>
            <a:r>
              <a:rPr lang="en-US" sz="1400" b="1" dirty="0"/>
              <a:t>        </a:t>
            </a:r>
            <a:r>
              <a:rPr lang="en-US" b="1" dirty="0">
                <a:solidFill>
                  <a:srgbClr val="FF3300"/>
                </a:solidFill>
              </a:rPr>
              <a:t>RED</a:t>
            </a:r>
            <a:r>
              <a:rPr lang="en-US" sz="1400" b="1" dirty="0"/>
              <a:t> = </a:t>
            </a:r>
            <a:r>
              <a:rPr lang="en-US" b="1" dirty="0">
                <a:latin typeface="Arial" charset="0"/>
              </a:rPr>
              <a:t>Republican President</a:t>
            </a:r>
          </a:p>
        </p:txBody>
      </p:sp>
      <p:sp>
        <p:nvSpPr>
          <p:cNvPr id="16388" name="Rectangle 5"/>
          <p:cNvSpPr>
            <a:spLocks noChangeArrowheads="1"/>
          </p:cNvSpPr>
          <p:nvPr/>
        </p:nvSpPr>
        <p:spPr bwMode="auto">
          <a:xfrm>
            <a:off x="2961537" y="1649358"/>
            <a:ext cx="1075442" cy="4352614"/>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3886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8331904" y="1656736"/>
            <a:ext cx="1022543" cy="4345236"/>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dirty="0"/>
          </a:p>
        </p:txBody>
      </p:sp>
      <p:sp>
        <p:nvSpPr>
          <p:cNvPr id="16392" name="Rectangle 9"/>
          <p:cNvSpPr>
            <a:spLocks noChangeArrowheads="1"/>
          </p:cNvSpPr>
          <p:nvPr/>
        </p:nvSpPr>
        <p:spPr bwMode="auto">
          <a:xfrm>
            <a:off x="7267633" y="1651825"/>
            <a:ext cx="1054950" cy="4350147"/>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5662919" y="1649053"/>
            <a:ext cx="1599860" cy="43529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1520603" y="1651819"/>
            <a:ext cx="400795" cy="4350153"/>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4026670" y="1650591"/>
            <a:ext cx="1088035" cy="435138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dirty="0"/>
          </a:p>
        </p:txBody>
      </p:sp>
      <p:sp>
        <p:nvSpPr>
          <p:cNvPr id="16396" name="Rectangle 13"/>
          <p:cNvSpPr>
            <a:spLocks noChangeArrowheads="1"/>
          </p:cNvSpPr>
          <p:nvPr/>
        </p:nvSpPr>
        <p:spPr bwMode="auto">
          <a:xfrm>
            <a:off x="1914075" y="1651820"/>
            <a:ext cx="1051207" cy="4350152"/>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5099673" y="1634612"/>
            <a:ext cx="550755" cy="436736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1152723" y="2045864"/>
            <a:ext cx="914400"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pPr>
            <a:r>
              <a:rPr lang="en-US" sz="1400" b="1" dirty="0"/>
              <a:t>Truman</a:t>
            </a:r>
          </a:p>
        </p:txBody>
      </p:sp>
      <p:sp>
        <p:nvSpPr>
          <p:cNvPr id="16400" name="Text Box 17"/>
          <p:cNvSpPr txBox="1">
            <a:spLocks noChangeArrowheads="1"/>
          </p:cNvSpPr>
          <p:nvPr/>
        </p:nvSpPr>
        <p:spPr bwMode="auto">
          <a:xfrm rot="16200000">
            <a:off x="3818565" y="2063554"/>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pPr>
            <a:r>
              <a:rPr lang="en-US" sz="1400" b="1" dirty="0"/>
              <a:t>Nixon/Ford</a:t>
            </a:r>
          </a:p>
        </p:txBody>
      </p:sp>
      <p:sp>
        <p:nvSpPr>
          <p:cNvPr id="16401" name="Text Box 18"/>
          <p:cNvSpPr txBox="1">
            <a:spLocks noChangeArrowheads="1"/>
          </p:cNvSpPr>
          <p:nvPr/>
        </p:nvSpPr>
        <p:spPr bwMode="auto">
          <a:xfrm rot="16200000">
            <a:off x="2686182" y="2121355"/>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pPr>
            <a:r>
              <a:rPr lang="en-US" sz="1400" b="1" dirty="0"/>
              <a:t>Kennedy/ Johnson</a:t>
            </a:r>
          </a:p>
        </p:txBody>
      </p:sp>
      <p:sp>
        <p:nvSpPr>
          <p:cNvPr id="16402" name="Text Box 19"/>
          <p:cNvSpPr txBox="1">
            <a:spLocks noChangeArrowheads="1"/>
          </p:cNvSpPr>
          <p:nvPr/>
        </p:nvSpPr>
        <p:spPr bwMode="auto">
          <a:xfrm rot="16200000">
            <a:off x="1699592" y="2055592"/>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pPr>
            <a:r>
              <a:rPr lang="en-US" sz="1400" b="1" dirty="0"/>
              <a:t>Eisenhower</a:t>
            </a:r>
          </a:p>
        </p:txBody>
      </p:sp>
      <p:sp>
        <p:nvSpPr>
          <p:cNvPr id="16403" name="Text Box 20"/>
          <p:cNvSpPr txBox="1">
            <a:spLocks noChangeArrowheads="1"/>
          </p:cNvSpPr>
          <p:nvPr/>
        </p:nvSpPr>
        <p:spPr bwMode="auto">
          <a:xfrm rot="16200000">
            <a:off x="4641607" y="1922057"/>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pPr>
            <a:r>
              <a:rPr lang="en-US" sz="1400" b="1" dirty="0"/>
              <a:t>Carter</a:t>
            </a:r>
          </a:p>
        </p:txBody>
      </p:sp>
      <p:sp>
        <p:nvSpPr>
          <p:cNvPr id="16404" name="Text Box 21"/>
          <p:cNvSpPr txBox="1">
            <a:spLocks noChangeArrowheads="1"/>
          </p:cNvSpPr>
          <p:nvPr/>
        </p:nvSpPr>
        <p:spPr bwMode="auto">
          <a:xfrm>
            <a:off x="5694358" y="1767847"/>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pPr>
            <a:r>
              <a:rPr lang="en-US" sz="1400" b="1" dirty="0"/>
              <a:t>Reagan/Bush I</a:t>
            </a:r>
          </a:p>
        </p:txBody>
      </p:sp>
      <p:sp>
        <p:nvSpPr>
          <p:cNvPr id="16405" name="Text Box 22"/>
          <p:cNvSpPr txBox="1">
            <a:spLocks noChangeArrowheads="1"/>
          </p:cNvSpPr>
          <p:nvPr/>
        </p:nvSpPr>
        <p:spPr bwMode="auto">
          <a:xfrm>
            <a:off x="7096340" y="1753649"/>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pPr>
            <a:r>
              <a:rPr lang="en-US" sz="1400" b="1" dirty="0"/>
              <a:t>Clinton</a:t>
            </a:r>
          </a:p>
        </p:txBody>
      </p:sp>
      <p:sp>
        <p:nvSpPr>
          <p:cNvPr id="16406" name="Text Box 23"/>
          <p:cNvSpPr txBox="1">
            <a:spLocks noChangeArrowheads="1"/>
          </p:cNvSpPr>
          <p:nvPr/>
        </p:nvSpPr>
        <p:spPr bwMode="auto">
          <a:xfrm>
            <a:off x="8187995" y="1744073"/>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pPr>
            <a:r>
              <a:rPr lang="en-US" sz="1400" b="1" dirty="0"/>
              <a:t>Bush II</a:t>
            </a:r>
          </a:p>
        </p:txBody>
      </p:sp>
      <p:sp>
        <p:nvSpPr>
          <p:cNvPr id="24" name="Rectangle 2"/>
          <p:cNvSpPr txBox="1">
            <a:spLocks noChangeArrowheads="1"/>
          </p:cNvSpPr>
          <p:nvPr/>
        </p:nvSpPr>
        <p:spPr>
          <a:xfrm>
            <a:off x="808494" y="42247"/>
            <a:ext cx="75575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P/C insurance Industry ROE by Presidential Party Affiliation, 1950- 2020*</a:t>
            </a:r>
          </a:p>
        </p:txBody>
      </p:sp>
      <p:sp>
        <p:nvSpPr>
          <p:cNvPr id="25" name="Rectangle 4"/>
          <p:cNvSpPr>
            <a:spLocks noChangeArrowheads="1"/>
          </p:cNvSpPr>
          <p:nvPr/>
        </p:nvSpPr>
        <p:spPr bwMode="auto">
          <a:xfrm>
            <a:off x="135887" y="6416867"/>
            <a:ext cx="5866991" cy="369974"/>
          </a:xfrm>
          <a:prstGeom prst="rect">
            <a:avLst/>
          </a:prstGeom>
          <a:noFill/>
          <a:ln w="9525">
            <a:noFill/>
            <a:miter lim="800000"/>
            <a:headEnd/>
            <a:tailEnd/>
          </a:ln>
        </p:spPr>
        <p:txBody>
          <a:bodyPr wrap="none" lIns="92075" tIns="46038" rIns="92075" bIns="46038">
            <a:spAutoFit/>
          </a:bodyPr>
          <a:lstStyle/>
          <a:p>
            <a:pPr>
              <a:spcBef>
                <a:spcPct val="0"/>
              </a:spcBef>
              <a:buClrTx/>
              <a:buFontTx/>
              <a:buNone/>
            </a:pPr>
            <a:r>
              <a:rPr lang="en-US" sz="900" dirty="0"/>
              <a:t>*2020 figure is through Q3.  ROEs for the years 2008-2014 exclude mortgage and financial guaranty segments.</a:t>
            </a:r>
          </a:p>
          <a:p>
            <a:pPr>
              <a:spcBef>
                <a:spcPct val="0"/>
              </a:spcBef>
              <a:buClrTx/>
              <a:buFontTx/>
              <a:buNone/>
            </a:pPr>
            <a:r>
              <a:rPr lang="en-US" sz="900" dirty="0"/>
              <a:t>Source: Risk and Uncertainty Management Center, University of South Carolina.</a:t>
            </a:r>
          </a:p>
        </p:txBody>
      </p:sp>
      <p:sp>
        <p:nvSpPr>
          <p:cNvPr id="26" name="Rectangle 14"/>
          <p:cNvSpPr>
            <a:spLocks noChangeArrowheads="1"/>
          </p:cNvSpPr>
          <p:nvPr/>
        </p:nvSpPr>
        <p:spPr bwMode="auto">
          <a:xfrm>
            <a:off x="9366247" y="1640242"/>
            <a:ext cx="1109131" cy="434877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9329848" y="1898284"/>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pPr>
            <a:endParaRPr lang="en-US" sz="1400" b="1" dirty="0"/>
          </a:p>
        </p:txBody>
      </p:sp>
      <p:sp>
        <p:nvSpPr>
          <p:cNvPr id="28" name="Text Box 20"/>
          <p:cNvSpPr txBox="1">
            <a:spLocks noChangeArrowheads="1"/>
          </p:cNvSpPr>
          <p:nvPr/>
        </p:nvSpPr>
        <p:spPr bwMode="auto">
          <a:xfrm>
            <a:off x="9182876" y="1734497"/>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pPr>
            <a:r>
              <a:rPr lang="en-US" sz="1400" b="1" dirty="0"/>
              <a:t>Obama</a:t>
            </a:r>
          </a:p>
        </p:txBody>
      </p:sp>
      <p:sp>
        <p:nvSpPr>
          <p:cNvPr id="29" name="Rectangle 8"/>
          <p:cNvSpPr>
            <a:spLocks noChangeArrowheads="1"/>
          </p:cNvSpPr>
          <p:nvPr/>
        </p:nvSpPr>
        <p:spPr bwMode="auto">
          <a:xfrm>
            <a:off x="10480070" y="1656735"/>
            <a:ext cx="590007" cy="4345236"/>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30" name="Text Box 20"/>
          <p:cNvSpPr txBox="1">
            <a:spLocks noChangeArrowheads="1"/>
          </p:cNvSpPr>
          <p:nvPr/>
        </p:nvSpPr>
        <p:spPr bwMode="auto">
          <a:xfrm rot="16200000">
            <a:off x="10106365" y="1888707"/>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pPr>
            <a:r>
              <a:rPr lang="en-US" sz="1400" b="1" dirty="0"/>
              <a:t>Trump</a:t>
            </a:r>
          </a:p>
        </p:txBody>
      </p:sp>
    </p:spTree>
    <p:extLst>
      <p:ext uri="{BB962C8B-B14F-4D97-AF65-F5344CB8AC3E}">
        <p14:creationId xmlns:p14="http://schemas.microsoft.com/office/powerpoint/2010/main" val="49435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614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1524000" y="6556380"/>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12</a:t>
            </a:fld>
            <a:endParaRPr lang="en-US" sz="900">
              <a:solidFill>
                <a:schemeClr val="bg1"/>
              </a:solidFill>
            </a:endParaRPr>
          </a:p>
        </p:txBody>
      </p:sp>
      <p:sp>
        <p:nvSpPr>
          <p:cNvPr id="1924102" name="Rectangle 6"/>
          <p:cNvSpPr>
            <a:spLocks noChangeArrowheads="1"/>
          </p:cNvSpPr>
          <p:nvPr/>
        </p:nvSpPr>
        <p:spPr bwMode="blackWhite">
          <a:xfrm>
            <a:off x="1885955" y="496207"/>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Growth and Underwriting Performance</a:t>
            </a:r>
          </a:p>
        </p:txBody>
      </p:sp>
      <p:sp>
        <p:nvSpPr>
          <p:cNvPr id="7" name="TextBox 5"/>
          <p:cNvSpPr txBox="1">
            <a:spLocks noChangeArrowheads="1"/>
          </p:cNvSpPr>
          <p:nvPr/>
        </p:nvSpPr>
        <p:spPr bwMode="auto">
          <a:xfrm>
            <a:off x="1683577" y="3487300"/>
            <a:ext cx="8643879" cy="1077218"/>
          </a:xfrm>
          <a:prstGeom prst="rect">
            <a:avLst/>
          </a:prstGeom>
          <a:noFill/>
          <a:ln w="9525">
            <a:noFill/>
            <a:miter lim="800000"/>
            <a:headEnd/>
            <a:tailEnd/>
          </a:ln>
        </p:spPr>
        <p:txBody>
          <a:bodyPr wrap="square">
            <a:spAutoFit/>
          </a:bodyPr>
          <a:lstStyle/>
          <a:p>
            <a:pPr algn="ctr"/>
            <a:r>
              <a:rPr lang="en-US" sz="3200" b="1" dirty="0">
                <a:solidFill>
                  <a:srgbClr val="225A7A"/>
                </a:solidFill>
              </a:rPr>
              <a:t>COVID-19 Has Had a Mixed Impact on the P/C Insurance Industry</a:t>
            </a:r>
            <a:endParaRPr lang="en-US" sz="2400" b="1" i="1" dirty="0">
              <a:solidFill>
                <a:srgbClr val="C00000"/>
              </a:solidFill>
            </a:endParaRP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12</a:t>
            </a:fld>
            <a:endParaRPr lang="en-US"/>
          </a:p>
        </p:txBody>
      </p:sp>
    </p:spTree>
    <p:extLst>
      <p:ext uri="{BB962C8B-B14F-4D97-AF65-F5344CB8AC3E}">
        <p14:creationId xmlns:p14="http://schemas.microsoft.com/office/powerpoint/2010/main" val="32966960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323827" y="73320"/>
            <a:ext cx="8036402" cy="860425"/>
          </a:xfrm>
        </p:spPr>
        <p:txBody>
          <a:bodyPr/>
          <a:lstStyle/>
          <a:p>
            <a:r>
              <a:rPr lang="en-US" altLang="en-US" dirty="0">
                <a:latin typeface="Arial" panose="020B0604020202020204" pitchFamily="34" charset="0"/>
              </a:rPr>
              <a:t>Net Premium Growth (All P/C Lines): Annual Change, 1971—2020:Q3</a:t>
            </a:r>
          </a:p>
        </p:txBody>
      </p:sp>
      <p:sp>
        <p:nvSpPr>
          <p:cNvPr id="140293" name="Rectangle 6"/>
          <p:cNvSpPr>
            <a:spLocks noChangeArrowheads="1"/>
          </p:cNvSpPr>
          <p:nvPr/>
        </p:nvSpPr>
        <p:spPr bwMode="auto">
          <a:xfrm>
            <a:off x="2436203" y="1679037"/>
            <a:ext cx="607703" cy="3710680"/>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921283" y="1648942"/>
            <a:ext cx="5859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513542" y="1646557"/>
            <a:ext cx="55899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1041517494"/>
              </p:ext>
            </p:extLst>
          </p:nvPr>
        </p:nvGraphicFramePr>
        <p:xfrm>
          <a:off x="1166235" y="1876814"/>
          <a:ext cx="8718550" cy="4633913"/>
        </p:xfrm>
        <a:graphic>
          <a:graphicData uri="http://schemas.openxmlformats.org/presentationml/2006/ole">
            <mc:AlternateContent xmlns:mc="http://schemas.openxmlformats.org/markup-compatibility/2006">
              <mc:Choice xmlns:v="urn:schemas-microsoft-com:vml" Requires="v">
                <p:oleObj name="Chart" r:id="rId3" imgW="8600977" imgH="4552881" progId="MSGraph.Chart.8">
                  <p:embed followColorScheme="full"/>
                </p:oleObj>
              </mc:Choice>
              <mc:Fallback>
                <p:oleObj name="Chart" r:id="rId3" imgW="8600977" imgH="4552881" progId="MSGraph.Chart.8">
                  <p:embed followColorScheme="full"/>
                  <p:pic>
                    <p:nvPicPr>
                      <p:cNvPr id="0" name=""/>
                      <p:cNvPicPr>
                        <a:picLocks noChangeArrowheads="1"/>
                      </p:cNvPicPr>
                      <p:nvPr/>
                    </p:nvPicPr>
                    <p:blipFill>
                      <a:blip r:embed="rId4"/>
                      <a:srcRect/>
                      <a:stretch>
                        <a:fillRect/>
                      </a:stretch>
                    </p:blipFill>
                    <p:spPr bwMode="gray">
                      <a:xfrm>
                        <a:off x="1166235" y="1876814"/>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8" name="Rectangle 5"/>
          <p:cNvSpPr>
            <a:spLocks noChangeArrowheads="1"/>
          </p:cNvSpPr>
          <p:nvPr/>
        </p:nvSpPr>
        <p:spPr bwMode="black">
          <a:xfrm>
            <a:off x="1147763" y="1267081"/>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2203095" y="1426093"/>
            <a:ext cx="106680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rPr>
              <a:t>1975-78</a:t>
            </a:r>
          </a:p>
        </p:txBody>
      </p:sp>
      <p:sp>
        <p:nvSpPr>
          <p:cNvPr id="140300" name="Text Box 11"/>
          <p:cNvSpPr txBox="1">
            <a:spLocks noChangeArrowheads="1"/>
          </p:cNvSpPr>
          <p:nvPr/>
        </p:nvSpPr>
        <p:spPr bwMode="auto">
          <a:xfrm>
            <a:off x="3688713" y="1374238"/>
            <a:ext cx="106680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rPr>
              <a:t>1984-87</a:t>
            </a:r>
          </a:p>
        </p:txBody>
      </p:sp>
      <p:sp>
        <p:nvSpPr>
          <p:cNvPr id="140301" name="Text Box 12"/>
          <p:cNvSpPr txBox="1">
            <a:spLocks noChangeArrowheads="1"/>
          </p:cNvSpPr>
          <p:nvPr/>
        </p:nvSpPr>
        <p:spPr bwMode="auto">
          <a:xfrm>
            <a:off x="6263052" y="1391450"/>
            <a:ext cx="106680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rPr>
              <a:t>2000-03</a:t>
            </a:r>
          </a:p>
        </p:txBody>
      </p:sp>
      <p:sp>
        <p:nvSpPr>
          <p:cNvPr id="140302" name="Rectangle 13"/>
          <p:cNvSpPr>
            <a:spLocks noChangeArrowheads="1"/>
          </p:cNvSpPr>
          <p:nvPr/>
        </p:nvSpPr>
        <p:spPr bwMode="auto">
          <a:xfrm>
            <a:off x="-48355" y="6339888"/>
            <a:ext cx="9668215" cy="5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*Pre-COVID-19 forecast from A.M. Best Review &amp; Preview (Feb. 2020). NOTE:  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2020F), ISO (2014-19); Risk &amp; Uncertainty Management Center, Univ. of South Carolina	.</a:t>
            </a:r>
          </a:p>
        </p:txBody>
      </p:sp>
      <p:sp>
        <p:nvSpPr>
          <p:cNvPr id="2034702" name="AutoShape 14"/>
          <p:cNvSpPr>
            <a:spLocks noChangeArrowheads="1"/>
          </p:cNvSpPr>
          <p:nvPr/>
        </p:nvSpPr>
        <p:spPr bwMode="blackWhite">
          <a:xfrm>
            <a:off x="5645127" y="2000575"/>
            <a:ext cx="2711450" cy="1046162"/>
          </a:xfrm>
          <a:prstGeom prst="wedgeRectCallout">
            <a:avLst>
              <a:gd name="adj1" fmla="val 32939"/>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9629119" y="810263"/>
            <a:ext cx="1446213" cy="3146838"/>
          </a:xfrm>
          <a:prstGeom prst="wedgeRectCallout">
            <a:avLst>
              <a:gd name="adj1" fmla="val -43651"/>
              <a:gd name="adj2" fmla="val 759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defRPr/>
            </a:pPr>
            <a:r>
              <a:rPr lang="en-US" sz="1400" b="1" dirty="0">
                <a:solidFill>
                  <a:srgbClr val="FFFFFF"/>
                </a:solidFill>
                <a:latin typeface="Arial "/>
              </a:rPr>
              <a:t>2020F: 3.8%*</a:t>
            </a:r>
          </a:p>
          <a:p>
            <a:pPr algn="ctr">
              <a:lnSpc>
                <a:spcPct val="90000"/>
              </a:lnSpc>
              <a:spcBef>
                <a:spcPct val="50000"/>
              </a:spcBef>
              <a:buClr>
                <a:srgbClr val="FFFFFF"/>
              </a:buClr>
              <a:defRPr/>
            </a:pPr>
            <a:r>
              <a:rPr lang="en-US" sz="1400" b="1" dirty="0">
                <a:solidFill>
                  <a:srgbClr val="FFFFFF"/>
                </a:solidFill>
                <a:latin typeface="Arial "/>
              </a:rPr>
              <a:t>2020:Q3: 3.1%</a:t>
            </a:r>
          </a:p>
          <a:p>
            <a:pPr algn="ctr">
              <a:lnSpc>
                <a:spcPct val="90000"/>
              </a:lnSpc>
              <a:spcBef>
                <a:spcPct val="50000"/>
              </a:spcBef>
              <a:buClr>
                <a:srgbClr val="FFFFFF"/>
              </a:buClr>
              <a:defRPr/>
            </a:pPr>
            <a:r>
              <a:rPr lang="en-US" sz="1400" b="1" dirty="0">
                <a:solidFill>
                  <a:srgbClr val="FFFFFF"/>
                </a:solidFill>
                <a:latin typeface="Arial "/>
              </a:rPr>
              <a:t>2019: 3.6%</a:t>
            </a:r>
          </a:p>
          <a:p>
            <a:pPr algn="ctr">
              <a:lnSpc>
                <a:spcPct val="90000"/>
              </a:lnSpc>
              <a:spcBef>
                <a:spcPct val="50000"/>
              </a:spcBef>
              <a:buClr>
                <a:srgbClr val="FFFFFF"/>
              </a:buClr>
              <a:defRPr/>
            </a:pPr>
            <a:r>
              <a:rPr lang="en-US" sz="1400" b="1" dirty="0">
                <a:solidFill>
                  <a:srgbClr val="FFFFFF"/>
                </a:solidFill>
                <a:latin typeface="Arial "/>
              </a:rPr>
              <a:t>2018: 10.8%</a:t>
            </a:r>
          </a:p>
          <a:p>
            <a:pPr algn="ctr">
              <a:lnSpc>
                <a:spcPct val="90000"/>
              </a:lnSpc>
              <a:spcBef>
                <a:spcPct val="50000"/>
              </a:spcBef>
              <a:buClr>
                <a:srgbClr val="FFFFFF"/>
              </a:buClr>
              <a:defRPr/>
            </a:pPr>
            <a:r>
              <a:rPr lang="en-US" sz="1400" b="1" dirty="0">
                <a:solidFill>
                  <a:srgbClr val="FFFFFF"/>
                </a:solidFill>
                <a:latin typeface="Arial "/>
              </a:rPr>
              <a:t>2017: 4.6%</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rPr>
              <a:t>2016: 2.7%</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rPr>
              <a:t>2015: 3.5%</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rPr>
              <a:t>2014: 4.2</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rPr>
              <a:t>2012: +4.2%</a:t>
            </a:r>
            <a:endParaRPr lang="en-US" sz="1600" b="1" dirty="0">
              <a:solidFill>
                <a:srgbClr val="FFFFFF"/>
              </a:solidFill>
              <a:latin typeface="Arial "/>
            </a:endParaRPr>
          </a:p>
        </p:txBody>
      </p:sp>
      <p:sp>
        <p:nvSpPr>
          <p:cNvPr id="17" name="Text Box 6"/>
          <p:cNvSpPr txBox="1">
            <a:spLocks noChangeArrowheads="1"/>
          </p:cNvSpPr>
          <p:nvPr/>
        </p:nvSpPr>
        <p:spPr bwMode="blackWhite">
          <a:xfrm>
            <a:off x="9973279" y="4924318"/>
            <a:ext cx="2060878" cy="106826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a:solidFill>
                  <a:schemeClr val="bg1"/>
                </a:solidFill>
                <a:cs typeface="+mn-cs"/>
              </a:rPr>
              <a:t>2020 Outlook</a:t>
            </a:r>
            <a:endParaRPr lang="en-US" sz="1600" b="1" dirty="0">
              <a:solidFill>
                <a:schemeClr val="bg1"/>
              </a:solidFill>
              <a:cs typeface="+mn-cs"/>
            </a:endParaRP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Pre-COVID: 3.8%</a:t>
            </a:r>
          </a:p>
          <a:p>
            <a:pPr algn="ctr" eaLnBrk="0" hangingPunct="0">
              <a:lnSpc>
                <a:spcPct val="85000"/>
              </a:lnSpc>
              <a:spcBef>
                <a:spcPct val="50000"/>
              </a:spcBef>
              <a:buClr>
                <a:schemeClr val="bg1"/>
              </a:buClr>
              <a:buFont typeface="Wingdings" pitchFamily="2" charset="2"/>
              <a:buNone/>
              <a:defRPr/>
            </a:pPr>
            <a:r>
              <a:rPr lang="en-US" sz="1600" b="1" dirty="0">
                <a:solidFill>
                  <a:srgbClr val="FF0000"/>
                </a:solidFill>
                <a:cs typeface="+mn-cs"/>
              </a:rPr>
              <a:t>Through Q3: 3.1%</a:t>
            </a:r>
          </a:p>
        </p:txBody>
      </p:sp>
    </p:spTree>
    <p:extLst>
      <p:ext uri="{BB962C8B-B14F-4D97-AF65-F5344CB8AC3E}">
        <p14:creationId xmlns:p14="http://schemas.microsoft.com/office/powerpoint/2010/main" val="23603112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82" name="Rectangle 2"/>
          <p:cNvSpPr>
            <a:spLocks noGrp="1" noChangeArrowheads="1"/>
          </p:cNvSpPr>
          <p:nvPr>
            <p:ph type="title"/>
          </p:nvPr>
        </p:nvSpPr>
        <p:spPr>
          <a:xfrm>
            <a:off x="295353" y="164660"/>
            <a:ext cx="9211504" cy="860425"/>
          </a:xfrm>
        </p:spPr>
        <p:txBody>
          <a:bodyPr/>
          <a:lstStyle/>
          <a:p>
            <a:r>
              <a:rPr lang="en-US" dirty="0"/>
              <a:t>2020 Pre- vs. Post-COVID Growth Expectations for P/C Insurance: From Modest to Miserly</a:t>
            </a:r>
          </a:p>
        </p:txBody>
      </p:sp>
      <p:sp>
        <p:nvSpPr>
          <p:cNvPr id="101383" name="Rectangle 4"/>
          <p:cNvSpPr>
            <a:spLocks noChangeArrowheads="1"/>
          </p:cNvSpPr>
          <p:nvPr/>
        </p:nvSpPr>
        <p:spPr bwMode="auto">
          <a:xfrm>
            <a:off x="0" y="6464961"/>
            <a:ext cx="7569200" cy="426271"/>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rPr>
              <a:t>Source: 2020 Pre-COVID-19 figures from Best’s Review &amp; Preview (Feb. 2020); Post-COVID estimates from USC Center for Risk and Uncertainty Management.</a:t>
            </a:r>
          </a:p>
        </p:txBody>
      </p:sp>
      <p:sp>
        <p:nvSpPr>
          <p:cNvPr id="101385" name="Rectangle 6"/>
          <p:cNvSpPr>
            <a:spLocks noChangeArrowheads="1"/>
          </p:cNvSpPr>
          <p:nvPr/>
        </p:nvSpPr>
        <p:spPr bwMode="black">
          <a:xfrm>
            <a:off x="163286" y="1840535"/>
            <a:ext cx="2535910" cy="44319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Percentage Change in  Net Premiums Written</a:t>
            </a:r>
          </a:p>
        </p:txBody>
      </p:sp>
      <p:graphicFrame>
        <p:nvGraphicFramePr>
          <p:cNvPr id="101378" name="Object 7"/>
          <p:cNvGraphicFramePr>
            <a:graphicFrameLocks noChangeAspect="1"/>
          </p:cNvGraphicFramePr>
          <p:nvPr>
            <p:extLst>
              <p:ext uri="{D42A27DB-BD31-4B8C-83A1-F6EECF244321}">
                <p14:modId xmlns:p14="http://schemas.microsoft.com/office/powerpoint/2010/main" val="2919260028"/>
              </p:ext>
            </p:extLst>
          </p:nvPr>
        </p:nvGraphicFramePr>
        <p:xfrm>
          <a:off x="637994" y="2127943"/>
          <a:ext cx="10611211" cy="4156393"/>
        </p:xfrm>
        <a:graphic>
          <a:graphicData uri="http://schemas.openxmlformats.org/presentationml/2006/ole">
            <mc:AlternateContent xmlns:mc="http://schemas.openxmlformats.org/markup-compatibility/2006">
              <mc:Choice xmlns:v="urn:schemas-microsoft-com:vml" Requires="v">
                <p:oleObj name="Chart" r:id="rId3" imgW="9639170" imgH="3771900" progId="MSGraph.Chart.8">
                  <p:embed followColorScheme="full"/>
                </p:oleObj>
              </mc:Choice>
              <mc:Fallback>
                <p:oleObj name="Chart" r:id="rId3" imgW="9639170" imgH="3771900" progId="MSGraph.Chart.8">
                  <p:embed followColorScheme="full"/>
                  <p:pic>
                    <p:nvPicPr>
                      <p:cNvPr id="0" name=""/>
                      <p:cNvPicPr>
                        <a:picLocks noChangeAspect="1" noChangeArrowheads="1"/>
                      </p:cNvPicPr>
                      <p:nvPr/>
                    </p:nvPicPr>
                    <p:blipFill>
                      <a:blip r:embed="rId4"/>
                      <a:srcRect/>
                      <a:stretch>
                        <a:fillRect/>
                      </a:stretch>
                    </p:blipFill>
                    <p:spPr bwMode="auto">
                      <a:xfrm>
                        <a:off x="637994" y="2127943"/>
                        <a:ext cx="10611211" cy="4156393"/>
                      </a:xfrm>
                      <a:prstGeom prst="rect">
                        <a:avLst/>
                      </a:prstGeom>
                      <a:noFill/>
                    </p:spPr>
                  </p:pic>
                </p:oleObj>
              </mc:Fallback>
            </mc:AlternateContent>
          </a:graphicData>
        </a:graphic>
      </p:graphicFrame>
      <p:sp>
        <p:nvSpPr>
          <p:cNvPr id="16" name="Rectangle 5"/>
          <p:cNvSpPr>
            <a:spLocks noChangeArrowheads="1"/>
          </p:cNvSpPr>
          <p:nvPr/>
        </p:nvSpPr>
        <p:spPr bwMode="blackWhite">
          <a:xfrm>
            <a:off x="7569200" y="1090894"/>
            <a:ext cx="4317999" cy="1630900"/>
          </a:xfrm>
          <a:prstGeom prst="rect">
            <a:avLst/>
          </a:prstGeom>
          <a:solidFill>
            <a:srgbClr val="FF0000"/>
          </a:soli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Note:  2020 expectations are based on a modestly optimistic scenario for recovery in Q3 and Q4 and that premium volume in Q1 was largely unaffected</a:t>
            </a:r>
            <a:endParaRPr lang="pt-BR" sz="2000" b="1" dirty="0">
              <a:solidFill>
                <a:srgbClr val="FFFFFF"/>
              </a:solidFill>
            </a:endParaRPr>
          </a:p>
        </p:txBody>
      </p:sp>
    </p:spTree>
    <p:extLst>
      <p:ext uri="{BB962C8B-B14F-4D97-AF65-F5344CB8AC3E}">
        <p14:creationId xmlns:p14="http://schemas.microsoft.com/office/powerpoint/2010/main" val="6824470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4" name="Rectangle 2"/>
          <p:cNvSpPr>
            <a:spLocks noGrp="1" noChangeArrowheads="1"/>
          </p:cNvSpPr>
          <p:nvPr>
            <p:ph type="title"/>
          </p:nvPr>
        </p:nvSpPr>
        <p:spPr>
          <a:xfrm>
            <a:off x="0" y="-52145"/>
            <a:ext cx="11174188" cy="860425"/>
          </a:xfrm>
        </p:spPr>
        <p:txBody>
          <a:bodyPr/>
          <a:lstStyle/>
          <a:p>
            <a:r>
              <a:rPr lang="en-US" dirty="0"/>
              <a:t>P/C Insurance Industry Combined Ratio, 2001–2020:Q3*</a:t>
            </a:r>
          </a:p>
        </p:txBody>
      </p:sp>
      <p:sp>
        <p:nvSpPr>
          <p:cNvPr id="37895" name="Rectangle 3"/>
          <p:cNvSpPr>
            <a:spLocks noChangeArrowheads="1"/>
          </p:cNvSpPr>
          <p:nvPr/>
        </p:nvSpPr>
        <p:spPr bwMode="auto">
          <a:xfrm>
            <a:off x="0" y="6324456"/>
            <a:ext cx="8398630" cy="607859"/>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pPr>
            <a:r>
              <a:rPr lang="en-US" sz="1000" dirty="0">
                <a:solidFill>
                  <a:srgbClr val="000000"/>
                </a:solidFill>
              </a:rPr>
              <a:t>*Excludes Mortgage &amp; Financial Guaranty insurers 2008--2014.</a:t>
            </a:r>
          </a:p>
          <a:p>
            <a:pPr eaLnBrk="0" fontAlgn="base" hangingPunct="0">
              <a:lnSpc>
                <a:spcPct val="85000"/>
              </a:lnSpc>
              <a:spcBef>
                <a:spcPct val="25000"/>
              </a:spcBef>
              <a:spcAft>
                <a:spcPct val="0"/>
              </a:spcAft>
              <a:buClr>
                <a:srgbClr val="FF6801"/>
              </a:buClr>
            </a:pPr>
            <a:r>
              <a:rPr lang="en-US" sz="1000" dirty="0">
                <a:solidFill>
                  <a:srgbClr val="000000"/>
                </a:solidFill>
              </a:rPr>
              <a:t> *First 9 months 2020.</a:t>
            </a: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Sources: A.M. Best, ISO (2014-2019).</a:t>
            </a:r>
          </a:p>
        </p:txBody>
      </p:sp>
      <p:graphicFrame>
        <p:nvGraphicFramePr>
          <p:cNvPr id="37890" name="Object 4"/>
          <p:cNvGraphicFramePr>
            <a:graphicFrameLocks noChangeAspect="1"/>
          </p:cNvGraphicFramePr>
          <p:nvPr>
            <p:extLst>
              <p:ext uri="{D42A27DB-BD31-4B8C-83A1-F6EECF244321}">
                <p14:modId xmlns:p14="http://schemas.microsoft.com/office/powerpoint/2010/main" val="2923774289"/>
              </p:ext>
            </p:extLst>
          </p:nvPr>
        </p:nvGraphicFramePr>
        <p:xfrm>
          <a:off x="1701801" y="2647951"/>
          <a:ext cx="8734425" cy="3616325"/>
        </p:xfrm>
        <a:graphic>
          <a:graphicData uri="http://schemas.openxmlformats.org/presentationml/2006/ole">
            <mc:AlternateContent xmlns:mc="http://schemas.openxmlformats.org/markup-compatibility/2006">
              <mc:Choice xmlns:v="urn:schemas-microsoft-com:vml" Requires="v">
                <p:oleObj name="Chart" r:id="rId4" imgW="8705837" imgH="3600658" progId="MSGraph.Chart.8">
                  <p:embed followColorScheme="full"/>
                </p:oleObj>
              </mc:Choice>
              <mc:Fallback>
                <p:oleObj name="Chart" r:id="rId4" imgW="8705837" imgH="3600658" progId="MSGraph.Chart.8">
                  <p:embed followColorScheme="full"/>
                  <p:pic>
                    <p:nvPicPr>
                      <p:cNvPr id="0" name=""/>
                      <p:cNvPicPr>
                        <a:picLocks noChangeAspect="1" noChangeArrowheads="1"/>
                      </p:cNvPicPr>
                      <p:nvPr/>
                    </p:nvPicPr>
                    <p:blipFill>
                      <a:blip r:embed="rId5"/>
                      <a:srcRect/>
                      <a:stretch>
                        <a:fillRect/>
                      </a:stretch>
                    </p:blipFill>
                    <p:spPr bwMode="gray">
                      <a:xfrm>
                        <a:off x="1701801" y="2647951"/>
                        <a:ext cx="8734425" cy="3616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558791"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As Recently as 2001, Insurers Paid Out Nearly $1.16 for Every $1 in Earned Premiums</a:t>
            </a:r>
          </a:p>
        </p:txBody>
      </p:sp>
      <p:sp>
        <p:nvSpPr>
          <p:cNvPr id="4451336" name="AutoShape 8"/>
          <p:cNvSpPr>
            <a:spLocks noChangeArrowheads="1"/>
          </p:cNvSpPr>
          <p:nvPr/>
        </p:nvSpPr>
        <p:spPr bwMode="blackWhite">
          <a:xfrm>
            <a:off x="4696826" y="2093063"/>
            <a:ext cx="1198563" cy="1228725"/>
          </a:xfrm>
          <a:prstGeom prst="wedgeRectCallout">
            <a:avLst>
              <a:gd name="adj1" fmla="val -31562"/>
              <a:gd name="adj2" fmla="val 180118"/>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rPr>
              <a:t>Relatively Low CAT Losses, Reserve Releases</a:t>
            </a:r>
          </a:p>
        </p:txBody>
      </p:sp>
      <p:sp>
        <p:nvSpPr>
          <p:cNvPr id="13" name="AutoShape 5"/>
          <p:cNvSpPr>
            <a:spLocks noChangeArrowheads="1"/>
          </p:cNvSpPr>
          <p:nvPr/>
        </p:nvSpPr>
        <p:spPr bwMode="blackWhite">
          <a:xfrm>
            <a:off x="2715795" y="2498932"/>
            <a:ext cx="1709738" cy="895350"/>
          </a:xfrm>
          <a:prstGeom prst="wedgeRectCallout">
            <a:avLst>
              <a:gd name="adj1" fmla="val 19410"/>
              <a:gd name="adj2" fmla="val 178852"/>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Heavy Use of Reinsurance Lowered Net Losses</a:t>
            </a:r>
          </a:p>
        </p:txBody>
      </p:sp>
      <p:sp>
        <p:nvSpPr>
          <p:cNvPr id="3" name="AutoShape 9"/>
          <p:cNvSpPr>
            <a:spLocks noChangeArrowheads="1"/>
          </p:cNvSpPr>
          <p:nvPr/>
        </p:nvSpPr>
        <p:spPr bwMode="blackWhite">
          <a:xfrm>
            <a:off x="5985885" y="1212845"/>
            <a:ext cx="1116013" cy="1206500"/>
          </a:xfrm>
          <a:prstGeom prst="wedgeRectCallout">
            <a:avLst>
              <a:gd name="adj1" fmla="val -58581"/>
              <a:gd name="adj2" fmla="val 229138"/>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Relatively Low CAT Losses, Reserve Releases</a:t>
            </a:r>
          </a:p>
        </p:txBody>
      </p:sp>
      <p:sp>
        <p:nvSpPr>
          <p:cNvPr id="15" name="PPTShape_1"/>
          <p:cNvSpPr>
            <a:spLocks noChangeArrowheads="1"/>
          </p:cNvSpPr>
          <p:nvPr/>
        </p:nvSpPr>
        <p:spPr bwMode="blackWhite">
          <a:xfrm>
            <a:off x="7756261" y="1230405"/>
            <a:ext cx="1101725" cy="1654175"/>
          </a:xfrm>
          <a:prstGeom prst="wedgeRectCallout">
            <a:avLst>
              <a:gd name="adj1" fmla="val -123721"/>
              <a:gd name="adj2" fmla="val 12034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Higher CAT Losses, Shrinking Reserve Releases, Toll of Soft Market</a:t>
            </a:r>
          </a:p>
        </p:txBody>
      </p:sp>
      <p:sp>
        <p:nvSpPr>
          <p:cNvPr id="17" name="PPTShape_3"/>
          <p:cNvSpPr>
            <a:spLocks noChangeArrowheads="1"/>
          </p:cNvSpPr>
          <p:nvPr/>
        </p:nvSpPr>
        <p:spPr bwMode="blackWhite">
          <a:xfrm>
            <a:off x="7126098" y="3552619"/>
            <a:ext cx="915740" cy="582804"/>
          </a:xfrm>
          <a:prstGeom prst="wedgeRectCallout">
            <a:avLst>
              <a:gd name="adj1" fmla="val -47221"/>
              <a:gd name="adj2" fmla="val 9637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Sandy Impacts</a:t>
            </a:r>
          </a:p>
        </p:txBody>
      </p:sp>
      <p:sp>
        <p:nvSpPr>
          <p:cNvPr id="18" name="PPTShape_4"/>
          <p:cNvSpPr>
            <a:spLocks noChangeArrowheads="1"/>
          </p:cNvSpPr>
          <p:nvPr/>
        </p:nvSpPr>
        <p:spPr bwMode="blackWhite">
          <a:xfrm>
            <a:off x="7569307" y="4141166"/>
            <a:ext cx="915740" cy="638829"/>
          </a:xfrm>
          <a:prstGeom prst="wedgeRectCallout">
            <a:avLst>
              <a:gd name="adj1" fmla="val -37260"/>
              <a:gd name="adj2" fmla="val 78555"/>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Lower CAT Losses</a:t>
            </a:r>
          </a:p>
        </p:txBody>
      </p:sp>
      <p:sp>
        <p:nvSpPr>
          <p:cNvPr id="19" name="AutoShape 6"/>
          <p:cNvSpPr>
            <a:spLocks noChangeArrowheads="1"/>
          </p:cNvSpPr>
          <p:nvPr/>
        </p:nvSpPr>
        <p:spPr bwMode="blackWhite">
          <a:xfrm>
            <a:off x="4159483" y="3509619"/>
            <a:ext cx="1251488" cy="895350"/>
          </a:xfrm>
          <a:prstGeom prst="wedgeRectCallout">
            <a:avLst>
              <a:gd name="adj1" fmla="val -17702"/>
              <a:gd name="adj2" fmla="val 14766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Best Combined Ratio Since 1949 (87.6)</a:t>
            </a:r>
          </a:p>
        </p:txBody>
      </p:sp>
      <p:sp>
        <p:nvSpPr>
          <p:cNvPr id="20" name="PPTShape_0"/>
          <p:cNvSpPr>
            <a:spLocks noChangeArrowheads="1"/>
          </p:cNvSpPr>
          <p:nvPr/>
        </p:nvSpPr>
        <p:spPr bwMode="blackWhite">
          <a:xfrm>
            <a:off x="6562403" y="2433431"/>
            <a:ext cx="1038225" cy="1119188"/>
          </a:xfrm>
          <a:prstGeom prst="wedgeRectCallout">
            <a:avLst>
              <a:gd name="adj1" fmla="val -94183"/>
              <a:gd name="adj2" fmla="val 124649"/>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Avg. CAT Losses, More Reserve Releases</a:t>
            </a:r>
          </a:p>
        </p:txBody>
      </p:sp>
      <p:sp>
        <p:nvSpPr>
          <p:cNvPr id="22" name="PPTShape_2"/>
          <p:cNvSpPr>
            <a:spLocks noChangeArrowheads="1"/>
          </p:cNvSpPr>
          <p:nvPr/>
        </p:nvSpPr>
        <p:spPr bwMode="blackWhite">
          <a:xfrm>
            <a:off x="5439528" y="3349959"/>
            <a:ext cx="1303616" cy="571500"/>
          </a:xfrm>
          <a:prstGeom prst="wedgeRectCallout">
            <a:avLst>
              <a:gd name="adj1" fmla="val -36276"/>
              <a:gd name="adj2" fmla="val 117938"/>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Cyclical Deterioration</a:t>
            </a:r>
          </a:p>
        </p:txBody>
      </p:sp>
      <p:sp>
        <p:nvSpPr>
          <p:cNvPr id="23" name="PPTShape_4"/>
          <p:cNvSpPr>
            <a:spLocks noChangeArrowheads="1"/>
          </p:cNvSpPr>
          <p:nvPr/>
        </p:nvSpPr>
        <p:spPr bwMode="blackWhite">
          <a:xfrm>
            <a:off x="9190059" y="2010575"/>
            <a:ext cx="1274724" cy="1748009"/>
          </a:xfrm>
          <a:prstGeom prst="wedgeRectCallout">
            <a:avLst>
              <a:gd name="adj1" fmla="val -66212"/>
              <a:gd name="adj2" fmla="val 70386"/>
            </a:avLst>
          </a:prstGeom>
          <a:solidFill>
            <a:srgbClr val="92D05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Sharply higher CATs are driving large underwriting losses and pricing pressure</a:t>
            </a:r>
          </a:p>
        </p:txBody>
      </p:sp>
      <p:sp>
        <p:nvSpPr>
          <p:cNvPr id="21" name="Rectangle 5"/>
          <p:cNvSpPr>
            <a:spLocks noChangeArrowheads="1"/>
          </p:cNvSpPr>
          <p:nvPr/>
        </p:nvSpPr>
        <p:spPr bwMode="blackWhite">
          <a:xfrm>
            <a:off x="9094413" y="796673"/>
            <a:ext cx="3065847" cy="98893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Pre-COVID 2020 </a:t>
            </a:r>
            <a:r>
              <a:rPr lang="en-US" b="1" u="sng" dirty="0">
                <a:solidFill>
                  <a:srgbClr val="FFFFFF"/>
                </a:solidFill>
              </a:rPr>
              <a:t>Combined Ratio Est.</a:t>
            </a:r>
          </a:p>
          <a:p>
            <a:pPr algn="ctr">
              <a:lnSpc>
                <a:spcPct val="95000"/>
              </a:lnSpc>
              <a:spcBef>
                <a:spcPct val="25000"/>
              </a:spcBef>
            </a:pPr>
            <a:r>
              <a:rPr lang="en-US" b="1" dirty="0">
                <a:solidFill>
                  <a:srgbClr val="FFFFFF"/>
                </a:solidFill>
              </a:rPr>
              <a:t>99.1 (A.M. Best)</a:t>
            </a:r>
          </a:p>
        </p:txBody>
      </p:sp>
      <p:sp>
        <p:nvSpPr>
          <p:cNvPr id="24" name="AutoShape 6"/>
          <p:cNvSpPr>
            <a:spLocks noChangeArrowheads="1"/>
          </p:cNvSpPr>
          <p:nvPr/>
        </p:nvSpPr>
        <p:spPr bwMode="blackWhite">
          <a:xfrm>
            <a:off x="10650830" y="3071005"/>
            <a:ext cx="1374827" cy="2876538"/>
          </a:xfrm>
          <a:prstGeom prst="wedgeRectCallout">
            <a:avLst>
              <a:gd name="adj1" fmla="val -78160"/>
              <a:gd name="adj2" fmla="val 26914"/>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rPr>
              <a:t>COVID-19 has had no discernable </a:t>
            </a:r>
            <a:r>
              <a:rPr lang="en-US" sz="1400" b="1" i="1" dirty="0">
                <a:solidFill>
                  <a:schemeClr val="bg1"/>
                </a:solidFill>
                <a:latin typeface="Arial" pitchFamily="34" charset="0"/>
              </a:rPr>
              <a:t>net</a:t>
            </a:r>
            <a:r>
              <a:rPr lang="en-US" sz="1400" b="1" dirty="0">
                <a:solidFill>
                  <a:schemeClr val="bg1"/>
                </a:solidFill>
                <a:latin typeface="Arial" pitchFamily="34" charset="0"/>
              </a:rPr>
              <a:t> impact on pre-COVID expectations for the combined ratio though Q3 2020;</a:t>
            </a:r>
          </a:p>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rPr>
              <a:t>8.3 pts. due to CATs, about twice avg.</a:t>
            </a:r>
          </a:p>
        </p:txBody>
      </p:sp>
    </p:spTree>
    <p:custDataLst>
      <p:tags r:id="rId1"/>
    </p:custDataLst>
    <p:extLst>
      <p:ext uri="{BB962C8B-B14F-4D97-AF65-F5344CB8AC3E}">
        <p14:creationId xmlns:p14="http://schemas.microsoft.com/office/powerpoint/2010/main" val="3057944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10000"/>
                            </p:stCondLst>
                            <p:childTnLst>
                              <p:par>
                                <p:cTn id="45" presetID="22" presetClass="entr" presetSubtype="4" fill="hold" grpId="0" nodeType="afterEffect">
                                  <p:stCondLst>
                                    <p:cond delay="50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par>
                          <p:cTn id="48" fill="hold">
                            <p:stCondLst>
                              <p:cond delay="11000"/>
                            </p:stCondLst>
                            <p:childTnLst>
                              <p:par>
                                <p:cTn id="49" presetID="22" presetClass="entr" presetSubtype="1" fill="hold" grpId="0" nodeType="afterEffect">
                                  <p:stCondLst>
                                    <p:cond delay="100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7" grpId="0" animBg="1"/>
      <p:bldP spid="18" grpId="0" animBg="1"/>
      <p:bldP spid="19" grpId="0" animBg="1"/>
      <p:bldP spid="20" grpId="0" animBg="1"/>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1903581" y="358046"/>
            <a:ext cx="7842715" cy="3070954"/>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How Have Actual Results Differed from Reality?</a:t>
            </a:r>
            <a:br>
              <a:rPr lang="en-US" sz="4200" dirty="0">
                <a:solidFill>
                  <a:schemeClr val="bg1"/>
                </a:solidFill>
              </a:rPr>
            </a:br>
            <a:br>
              <a:rPr lang="en-US" sz="4200" dirty="0">
                <a:solidFill>
                  <a:schemeClr val="bg1"/>
                </a:solidFill>
              </a:rPr>
            </a:br>
            <a:r>
              <a:rPr lang="en-US" sz="4200" i="1" dirty="0">
                <a:solidFill>
                  <a:schemeClr val="bg1"/>
                </a:solidFill>
              </a:rPr>
              <a:t>A Review of Early Predictions of COVID’s Impact on Insurers </a:t>
            </a:r>
          </a:p>
        </p:txBody>
      </p:sp>
      <p:sp>
        <p:nvSpPr>
          <p:cNvPr id="151556" name="Rectangle 4"/>
          <p:cNvSpPr>
            <a:spLocks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16</a:t>
            </a:fld>
            <a:endParaRPr lang="en-US" sz="900">
              <a:solidFill>
                <a:schemeClr val="bg1"/>
              </a:solidFill>
            </a:endParaRPr>
          </a:p>
        </p:txBody>
      </p:sp>
      <p:sp>
        <p:nvSpPr>
          <p:cNvPr id="10" name="Rectangle 8"/>
          <p:cNvSpPr>
            <a:spLocks noChangeArrowheads="1"/>
          </p:cNvSpPr>
          <p:nvPr/>
        </p:nvSpPr>
        <p:spPr bwMode="auto">
          <a:xfrm>
            <a:off x="1903581" y="3711622"/>
            <a:ext cx="784271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US P/C Results Have Generally Been Better than Anticipated</a:t>
            </a:r>
          </a:p>
        </p:txBody>
      </p:sp>
    </p:spTree>
    <p:extLst>
      <p:ext uri="{BB962C8B-B14F-4D97-AF65-F5344CB8AC3E}">
        <p14:creationId xmlns:p14="http://schemas.microsoft.com/office/powerpoint/2010/main" val="380497377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7934" y="90491"/>
            <a:ext cx="11070169" cy="860425"/>
          </a:xfrm>
        </p:spPr>
        <p:txBody>
          <a:bodyPr/>
          <a:lstStyle/>
          <a:p>
            <a:r>
              <a:rPr lang="en-US" dirty="0"/>
              <a:t>Potential Impacts of COVID-19 on </a:t>
            </a:r>
            <a:r>
              <a:rPr lang="en-US" i="1" u="sng" dirty="0"/>
              <a:t>Written Premium</a:t>
            </a:r>
            <a:r>
              <a:rPr lang="en-US" dirty="0"/>
              <a:t> in 2020, by Key Line</a:t>
            </a:r>
          </a:p>
        </p:txBody>
      </p:sp>
      <p:graphicFrame>
        <p:nvGraphicFramePr>
          <p:cNvPr id="6" name="Table Placeholder 5"/>
          <p:cNvGraphicFramePr>
            <a:graphicFrameLocks noGrp="1"/>
          </p:cNvGraphicFramePr>
          <p:nvPr>
            <p:ph type="tbl" idx="1"/>
          </p:nvPr>
        </p:nvGraphicFramePr>
        <p:xfrm>
          <a:off x="366486" y="1063925"/>
          <a:ext cx="11698517" cy="5181600"/>
        </p:xfrm>
        <a:graphic>
          <a:graphicData uri="http://schemas.openxmlformats.org/drawingml/2006/table">
            <a:tbl>
              <a:tblPr firstRow="1" bandRow="1">
                <a:tableStyleId>{5C22544A-7EE6-4342-B048-85BDC9FD1C3A}</a:tableStyleId>
              </a:tblPr>
              <a:tblGrid>
                <a:gridCol w="4613247">
                  <a:extLst>
                    <a:ext uri="{9D8B030D-6E8A-4147-A177-3AD203B41FA5}">
                      <a16:colId xmlns:a16="http://schemas.microsoft.com/office/drawing/2014/main" val="762745870"/>
                    </a:ext>
                  </a:extLst>
                </a:gridCol>
                <a:gridCol w="7085270">
                  <a:extLst>
                    <a:ext uri="{9D8B030D-6E8A-4147-A177-3AD203B41FA5}">
                      <a16:colId xmlns:a16="http://schemas.microsoft.com/office/drawing/2014/main" val="491238884"/>
                    </a:ext>
                  </a:extLst>
                </a:gridCol>
              </a:tblGrid>
              <a:tr h="370840">
                <a:tc>
                  <a:txBody>
                    <a:bodyPr/>
                    <a:lstStyle/>
                    <a:p>
                      <a:r>
                        <a:rPr lang="en-US" sz="2800" dirty="0">
                          <a:latin typeface="Arial "/>
                        </a:rPr>
                        <a:t>Line</a:t>
                      </a:r>
                    </a:p>
                  </a:txBody>
                  <a:tcPr/>
                </a:tc>
                <a:tc>
                  <a:txBody>
                    <a:bodyPr/>
                    <a:lstStyle/>
                    <a:p>
                      <a:r>
                        <a:rPr lang="en-US" sz="2800" dirty="0">
                          <a:latin typeface="Arial "/>
                        </a:rPr>
                        <a:t>Estimated</a:t>
                      </a:r>
                      <a:r>
                        <a:rPr lang="en-US" sz="2800" baseline="0" dirty="0">
                          <a:latin typeface="Arial "/>
                        </a:rPr>
                        <a:t> Premium </a:t>
                      </a:r>
                      <a:r>
                        <a:rPr lang="en-US" sz="2800" dirty="0">
                          <a:latin typeface="Arial "/>
                        </a:rPr>
                        <a:t>Impact</a:t>
                      </a:r>
                    </a:p>
                  </a:txBody>
                  <a:tcPr/>
                </a:tc>
                <a:extLst>
                  <a:ext uri="{0D108BD9-81ED-4DB2-BD59-A6C34878D82A}">
                    <a16:rowId xmlns:a16="http://schemas.microsoft.com/office/drawing/2014/main" val="1854279924"/>
                  </a:ext>
                </a:extLst>
              </a:tr>
              <a:tr h="370840">
                <a:tc>
                  <a:txBody>
                    <a:bodyPr/>
                    <a:lstStyle/>
                    <a:p>
                      <a:r>
                        <a:rPr lang="en-US" sz="2800" dirty="0">
                          <a:latin typeface="Arial "/>
                        </a:rPr>
                        <a:t>Workers</a:t>
                      </a:r>
                      <a:r>
                        <a:rPr lang="en-US" sz="2800" baseline="0" dirty="0">
                          <a:latin typeface="Arial "/>
                        </a:rPr>
                        <a:t> Compensation</a:t>
                      </a:r>
                      <a:endParaRPr lang="en-US" sz="2800" dirty="0">
                        <a:latin typeface="Arial "/>
                      </a:endParaRPr>
                    </a:p>
                  </a:txBody>
                  <a:tcPr>
                    <a:solidFill>
                      <a:schemeClr val="accent6">
                        <a:lumMod val="60000"/>
                        <a:lumOff val="40000"/>
                      </a:schemeClr>
                    </a:solidFill>
                  </a:tcPr>
                </a:tc>
                <a:tc>
                  <a:txBody>
                    <a:bodyPr/>
                    <a:lstStyle/>
                    <a:p>
                      <a:r>
                        <a:rPr lang="en-US" sz="2400" dirty="0">
                          <a:latin typeface="Arial "/>
                        </a:rPr>
                        <a:t>12.5% to 25% reduction</a:t>
                      </a:r>
                      <a:r>
                        <a:rPr lang="en-US" sz="2400" baseline="0" dirty="0">
                          <a:latin typeface="Arial "/>
                        </a:rPr>
                        <a:t> in premium written in 2020 </a:t>
                      </a:r>
                      <a:r>
                        <a:rPr lang="en-US" sz="2400" b="1" i="1" baseline="0" dirty="0">
                          <a:latin typeface="Arial "/>
                        </a:rPr>
                        <a:t>(equates to $5.9B to $11.75B DWP)</a:t>
                      </a:r>
                      <a:endParaRPr lang="en-US" sz="2400" b="1" i="1" dirty="0">
                        <a:latin typeface="Arial "/>
                      </a:endParaRPr>
                    </a:p>
                  </a:txBody>
                  <a:tcPr>
                    <a:solidFill>
                      <a:schemeClr val="accent6">
                        <a:lumMod val="60000"/>
                        <a:lumOff val="40000"/>
                      </a:schemeClr>
                    </a:solidFill>
                  </a:tcPr>
                </a:tc>
                <a:extLst>
                  <a:ext uri="{0D108BD9-81ED-4DB2-BD59-A6C34878D82A}">
                    <a16:rowId xmlns:a16="http://schemas.microsoft.com/office/drawing/2014/main" val="677216240"/>
                  </a:ext>
                </a:extLst>
              </a:tr>
              <a:tr h="370840">
                <a:tc>
                  <a:txBody>
                    <a:bodyPr/>
                    <a:lstStyle/>
                    <a:p>
                      <a:r>
                        <a:rPr lang="en-US" sz="2800" dirty="0">
                          <a:latin typeface="Arial "/>
                        </a:rPr>
                        <a:t>Business Interruption &amp; Contingency</a:t>
                      </a:r>
                    </a:p>
                  </a:txBody>
                  <a:tcPr/>
                </a:tc>
                <a:tc>
                  <a:txBody>
                    <a:bodyPr/>
                    <a:lstStyle/>
                    <a:p>
                      <a:r>
                        <a:rPr lang="en-US" sz="2400" dirty="0">
                          <a:latin typeface="Arial "/>
                        </a:rPr>
                        <a:t>7% to 13%</a:t>
                      </a:r>
                      <a:r>
                        <a:rPr lang="en-US" sz="2400" baseline="0" dirty="0">
                          <a:latin typeface="Arial "/>
                        </a:rPr>
                        <a:t> reduction in premium volume (US &amp; UK)</a:t>
                      </a:r>
                      <a:endParaRPr lang="en-US" sz="2400" dirty="0">
                        <a:latin typeface="Arial "/>
                      </a:endParaRPr>
                    </a:p>
                  </a:txBody>
                  <a:tcPr/>
                </a:tc>
                <a:extLst>
                  <a:ext uri="{0D108BD9-81ED-4DB2-BD59-A6C34878D82A}">
                    <a16:rowId xmlns:a16="http://schemas.microsoft.com/office/drawing/2014/main" val="3504136863"/>
                  </a:ext>
                </a:extLst>
              </a:tr>
              <a:tr h="370840">
                <a:tc>
                  <a:txBody>
                    <a:bodyPr/>
                    <a:lstStyle/>
                    <a:p>
                      <a:r>
                        <a:rPr lang="en-US" sz="2800" dirty="0">
                          <a:latin typeface="Arial "/>
                        </a:rPr>
                        <a:t>General</a:t>
                      </a:r>
                      <a:r>
                        <a:rPr lang="en-US" sz="2800" baseline="0" dirty="0">
                          <a:latin typeface="Arial "/>
                        </a:rPr>
                        <a:t> Liability*</a:t>
                      </a:r>
                      <a:endParaRPr lang="en-US" sz="2800" dirty="0">
                        <a:latin typeface="Arial "/>
                      </a:endParaRPr>
                    </a:p>
                  </a:txBody>
                  <a:tcPr/>
                </a:tc>
                <a:tc>
                  <a:txBody>
                    <a:bodyPr/>
                    <a:lstStyle/>
                    <a:p>
                      <a:r>
                        <a:rPr lang="en-US" sz="2400" dirty="0">
                          <a:latin typeface="Arial "/>
                        </a:rPr>
                        <a:t>$1.5B</a:t>
                      </a:r>
                      <a:r>
                        <a:rPr lang="en-US" sz="2400" baseline="0" dirty="0">
                          <a:latin typeface="Arial "/>
                        </a:rPr>
                        <a:t> to $6.3B premium reduction in US</a:t>
                      </a:r>
                      <a:endParaRPr lang="en-US" sz="2400" dirty="0">
                        <a:latin typeface="Arial "/>
                      </a:endParaRPr>
                    </a:p>
                  </a:txBody>
                  <a:tcPr/>
                </a:tc>
                <a:extLst>
                  <a:ext uri="{0D108BD9-81ED-4DB2-BD59-A6C34878D82A}">
                    <a16:rowId xmlns:a16="http://schemas.microsoft.com/office/drawing/2014/main" val="456065272"/>
                  </a:ext>
                </a:extLst>
              </a:tr>
              <a:tr h="370840">
                <a:tc>
                  <a:txBody>
                    <a:bodyPr/>
                    <a:lstStyle/>
                    <a:p>
                      <a:r>
                        <a:rPr lang="en-US" sz="2800" dirty="0">
                          <a:latin typeface="Arial "/>
                        </a:rPr>
                        <a:t>Personal Auto</a:t>
                      </a:r>
                    </a:p>
                  </a:txBody>
                  <a:tcPr/>
                </a:tc>
                <a:tc>
                  <a:txBody>
                    <a:bodyPr/>
                    <a:lstStyle/>
                    <a:p>
                      <a:r>
                        <a:rPr lang="en-US" sz="2400" dirty="0">
                          <a:latin typeface="Arial "/>
                        </a:rPr>
                        <a:t>~$10B in</a:t>
                      </a:r>
                      <a:r>
                        <a:rPr lang="en-US" sz="2400" baseline="0" dirty="0">
                          <a:latin typeface="Arial "/>
                        </a:rPr>
                        <a:t> refunds, rebates                           (equates to ~4% of DWP)</a:t>
                      </a:r>
                      <a:endParaRPr lang="en-US" sz="2400" dirty="0">
                        <a:latin typeface="Arial "/>
                      </a:endParaRPr>
                    </a:p>
                  </a:txBody>
                  <a:tcPr/>
                </a:tc>
                <a:extLst>
                  <a:ext uri="{0D108BD9-81ED-4DB2-BD59-A6C34878D82A}">
                    <a16:rowId xmlns:a16="http://schemas.microsoft.com/office/drawing/2014/main" val="3903951496"/>
                  </a:ext>
                </a:extLst>
              </a:tr>
              <a:tr h="370840">
                <a:tc>
                  <a:txBody>
                    <a:bodyPr/>
                    <a:lstStyle/>
                    <a:p>
                      <a:r>
                        <a:rPr lang="en-US" sz="2800" dirty="0">
                          <a:latin typeface="Arial "/>
                        </a:rPr>
                        <a:t>Personal Travel Insurance</a:t>
                      </a:r>
                    </a:p>
                  </a:txBody>
                  <a:tcPr/>
                </a:tc>
                <a:tc>
                  <a:txBody>
                    <a:bodyPr/>
                    <a:lstStyle/>
                    <a:p>
                      <a:r>
                        <a:rPr lang="en-US" sz="2400" dirty="0">
                          <a:latin typeface="Arial "/>
                        </a:rPr>
                        <a:t>29% to 78% reduction in premium</a:t>
                      </a:r>
                      <a:r>
                        <a:rPr lang="en-US" sz="2400" baseline="0" dirty="0">
                          <a:latin typeface="Arial "/>
                        </a:rPr>
                        <a:t> written </a:t>
                      </a:r>
                      <a:r>
                        <a:rPr lang="en-US" sz="2000" baseline="0" dirty="0">
                          <a:latin typeface="Arial "/>
                        </a:rPr>
                        <a:t>(US &amp; UK)</a:t>
                      </a:r>
                      <a:endParaRPr lang="en-US" sz="2400" dirty="0">
                        <a:latin typeface="Arial "/>
                      </a:endParaRPr>
                    </a:p>
                  </a:txBody>
                  <a:tcPr/>
                </a:tc>
                <a:extLst>
                  <a:ext uri="{0D108BD9-81ED-4DB2-BD59-A6C34878D82A}">
                    <a16:rowId xmlns:a16="http://schemas.microsoft.com/office/drawing/2014/main" val="3010095872"/>
                  </a:ext>
                </a:extLst>
              </a:tr>
              <a:tr h="370840">
                <a:tc>
                  <a:txBody>
                    <a:bodyPr/>
                    <a:lstStyle/>
                    <a:p>
                      <a:r>
                        <a:rPr lang="en-US" sz="2800" dirty="0">
                          <a:latin typeface="Arial "/>
                        </a:rPr>
                        <a:t>Personal/Comm.</a:t>
                      </a:r>
                      <a:r>
                        <a:rPr lang="en-US" sz="2800" baseline="0" dirty="0">
                          <a:latin typeface="Arial "/>
                        </a:rPr>
                        <a:t> Motor</a:t>
                      </a:r>
                      <a:endParaRPr lang="en-US" sz="2800" dirty="0">
                        <a:latin typeface="Arial "/>
                      </a:endParaRPr>
                    </a:p>
                  </a:txBody>
                  <a:tcPr/>
                </a:tc>
                <a:tc>
                  <a:txBody>
                    <a:bodyPr/>
                    <a:lstStyle/>
                    <a:p>
                      <a:r>
                        <a:rPr lang="en-US" sz="2400" dirty="0">
                          <a:latin typeface="Arial "/>
                        </a:rPr>
                        <a:t>~10% reduction in US;</a:t>
                      </a:r>
                      <a:r>
                        <a:rPr lang="en-US" sz="2400" baseline="0" dirty="0">
                          <a:latin typeface="Arial "/>
                        </a:rPr>
                        <a:t> </a:t>
                      </a:r>
                      <a:r>
                        <a:rPr lang="en-US" sz="2400" dirty="0">
                          <a:latin typeface="Arial "/>
                        </a:rPr>
                        <a:t>0% to 11% reduction in UK</a:t>
                      </a:r>
                    </a:p>
                  </a:txBody>
                  <a:tcPr/>
                </a:tc>
                <a:extLst>
                  <a:ext uri="{0D108BD9-81ED-4DB2-BD59-A6C34878D82A}">
                    <a16:rowId xmlns:a16="http://schemas.microsoft.com/office/drawing/2014/main" val="3565581939"/>
                  </a:ext>
                </a:extLst>
              </a:tr>
              <a:tr h="370840">
                <a:tc>
                  <a:txBody>
                    <a:bodyPr/>
                    <a:lstStyle/>
                    <a:p>
                      <a:r>
                        <a:rPr lang="en-US" sz="2800" dirty="0">
                          <a:latin typeface="Arial "/>
                        </a:rPr>
                        <a:t>Marine/Aviation/Transport</a:t>
                      </a:r>
                    </a:p>
                  </a:txBody>
                  <a:tcPr/>
                </a:tc>
                <a:tc>
                  <a:txBody>
                    <a:bodyPr/>
                    <a:lstStyle/>
                    <a:p>
                      <a:r>
                        <a:rPr lang="en-US" sz="2400" dirty="0">
                          <a:latin typeface="Arial "/>
                        </a:rPr>
                        <a:t>$0.7B-$1.5B (US); $0.6 - $1.2B (UK)</a:t>
                      </a:r>
                    </a:p>
                  </a:txBody>
                  <a:tcPr/>
                </a:tc>
                <a:extLst>
                  <a:ext uri="{0D108BD9-81ED-4DB2-BD59-A6C34878D82A}">
                    <a16:rowId xmlns:a16="http://schemas.microsoft.com/office/drawing/2014/main" val="3223625284"/>
                  </a:ext>
                </a:extLst>
              </a:tr>
            </a:tbl>
          </a:graphicData>
        </a:graphic>
      </p:graphicFrame>
      <p:sp>
        <p:nvSpPr>
          <p:cNvPr id="4" name="Date Placeholder 3"/>
          <p:cNvSpPr>
            <a:spLocks noGrp="1"/>
          </p:cNvSpPr>
          <p:nvPr>
            <p:ph type="dt" sz="half" idx="10"/>
          </p:nvPr>
        </p:nvSpPr>
        <p:spPr/>
        <p:txBody>
          <a:bodyPr/>
          <a:lstStyle/>
          <a:p>
            <a:pPr>
              <a:defRPr/>
            </a:pPr>
            <a:r>
              <a:rPr lang="en-US"/>
              <a:t>12/01/09 - 9pm</a:t>
            </a:r>
          </a:p>
        </p:txBody>
      </p:sp>
      <p:sp>
        <p:nvSpPr>
          <p:cNvPr id="5" name="Slide Number Placeholder 4"/>
          <p:cNvSpPr>
            <a:spLocks noGrp="1"/>
          </p:cNvSpPr>
          <p:nvPr>
            <p:ph type="sldNum" sz="quarter" idx="12"/>
          </p:nvPr>
        </p:nvSpPr>
        <p:spPr/>
        <p:txBody>
          <a:bodyPr/>
          <a:lstStyle/>
          <a:p>
            <a:pPr>
              <a:defRPr/>
            </a:pPr>
            <a:fld id="{CAFC86FA-B60D-423D-926C-A543DAD8D6AE}" type="slidenum">
              <a:rPr lang="en-US" smtClean="0"/>
              <a:pPr>
                <a:defRPr/>
              </a:pPr>
              <a:t>17</a:t>
            </a:fld>
            <a:endParaRPr lang="en-US"/>
          </a:p>
        </p:txBody>
      </p:sp>
      <p:sp>
        <p:nvSpPr>
          <p:cNvPr id="7" name="Rectangle 4"/>
          <p:cNvSpPr>
            <a:spLocks noChangeArrowheads="1"/>
          </p:cNvSpPr>
          <p:nvPr/>
        </p:nvSpPr>
        <p:spPr bwMode="auto">
          <a:xfrm>
            <a:off x="-57150" y="6245525"/>
            <a:ext cx="7302500" cy="61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*Includes nursing home professional liability.</a:t>
            </a:r>
          </a:p>
          <a:p>
            <a:pPr>
              <a:lnSpc>
                <a:spcPct val="85000"/>
              </a:lnSpc>
              <a:spcBef>
                <a:spcPct val="25000"/>
              </a:spcBef>
              <a:buClr>
                <a:schemeClr val="accent2"/>
              </a:buClr>
              <a:buFont typeface="Wingdings" panose="05000000000000000000" pitchFamily="2" charset="2"/>
              <a:buNone/>
            </a:pPr>
            <a:r>
              <a:rPr lang="en-US" altLang="en-US" sz="1100" dirty="0"/>
              <a:t>Source: Derived from Willis Towers Watson, </a:t>
            </a:r>
            <a:r>
              <a:rPr lang="en-US" altLang="en-US" sz="1100" i="1" dirty="0"/>
              <a:t>Scenario Analysis of COVID-19 Pandemic</a:t>
            </a:r>
            <a:r>
              <a:rPr lang="en-US" altLang="en-US" sz="1100" dirty="0"/>
              <a:t> (Fig.11, 14), May 2020. and other sources; Risk and Uncertainty Management Center, University of South Carolina.</a:t>
            </a:r>
          </a:p>
        </p:txBody>
      </p:sp>
      <p:sp>
        <p:nvSpPr>
          <p:cNvPr id="3" name="TextBox 2"/>
          <p:cNvSpPr txBox="1"/>
          <p:nvPr/>
        </p:nvSpPr>
        <p:spPr>
          <a:xfrm rot="19598416">
            <a:off x="585346" y="3399246"/>
            <a:ext cx="9806317" cy="830997"/>
          </a:xfrm>
          <a:prstGeom prst="rect">
            <a:avLst/>
          </a:prstGeom>
          <a:noFill/>
        </p:spPr>
        <p:txBody>
          <a:bodyPr wrap="square" rtlCol="0">
            <a:spAutoFit/>
          </a:bodyPr>
          <a:lstStyle/>
          <a:p>
            <a:pPr algn="ctr"/>
            <a:r>
              <a:rPr lang="en-US" sz="4800" b="1" dirty="0">
                <a:gradFill>
                  <a:gsLst>
                    <a:gs pos="0">
                      <a:schemeClr val="accent1"/>
                    </a:gs>
                    <a:gs pos="100000">
                      <a:schemeClr val="accent1">
                        <a:gamma/>
                        <a:shade val="66275"/>
                        <a:invGamma/>
                        <a:alpha val="12000"/>
                      </a:schemeClr>
                    </a:gs>
                  </a:gsLst>
                  <a:lin ang="5400000" scaled="1"/>
                </a:gradFill>
              </a:rPr>
              <a:t>APRIL/MAY 2020 ESTIMATES</a:t>
            </a:r>
          </a:p>
        </p:txBody>
      </p:sp>
    </p:spTree>
    <p:extLst>
      <p:ext uri="{BB962C8B-B14F-4D97-AF65-F5344CB8AC3E}">
        <p14:creationId xmlns:p14="http://schemas.microsoft.com/office/powerpoint/2010/main" val="1886962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209" y="62439"/>
            <a:ext cx="11667069" cy="860425"/>
          </a:xfrm>
        </p:spPr>
        <p:txBody>
          <a:bodyPr/>
          <a:lstStyle/>
          <a:p>
            <a:r>
              <a:rPr lang="en-US" dirty="0"/>
              <a:t>Potential Impacts of COVID-19 on </a:t>
            </a:r>
            <a:r>
              <a:rPr lang="en-US" i="1" u="sng" dirty="0"/>
              <a:t>LOSSES</a:t>
            </a:r>
            <a:r>
              <a:rPr lang="en-US" dirty="0"/>
              <a:t> in 2020, by Key Line</a:t>
            </a:r>
          </a:p>
        </p:txBody>
      </p:sp>
      <p:graphicFrame>
        <p:nvGraphicFramePr>
          <p:cNvPr id="6" name="Table Placeholder 5"/>
          <p:cNvGraphicFramePr>
            <a:graphicFrameLocks noGrp="1"/>
          </p:cNvGraphicFramePr>
          <p:nvPr>
            <p:ph type="tbl" idx="1"/>
          </p:nvPr>
        </p:nvGraphicFramePr>
        <p:xfrm>
          <a:off x="382209" y="718363"/>
          <a:ext cx="11698517" cy="5566256"/>
        </p:xfrm>
        <a:graphic>
          <a:graphicData uri="http://schemas.openxmlformats.org/drawingml/2006/table">
            <a:tbl>
              <a:tblPr firstRow="1" bandRow="1">
                <a:tableStyleId>{5C22544A-7EE6-4342-B048-85BDC9FD1C3A}</a:tableStyleId>
              </a:tblPr>
              <a:tblGrid>
                <a:gridCol w="4613247">
                  <a:extLst>
                    <a:ext uri="{9D8B030D-6E8A-4147-A177-3AD203B41FA5}">
                      <a16:colId xmlns:a16="http://schemas.microsoft.com/office/drawing/2014/main" val="762745870"/>
                    </a:ext>
                  </a:extLst>
                </a:gridCol>
                <a:gridCol w="7085270">
                  <a:extLst>
                    <a:ext uri="{9D8B030D-6E8A-4147-A177-3AD203B41FA5}">
                      <a16:colId xmlns:a16="http://schemas.microsoft.com/office/drawing/2014/main" val="491238884"/>
                    </a:ext>
                  </a:extLst>
                </a:gridCol>
              </a:tblGrid>
              <a:tr h="537056">
                <a:tc>
                  <a:txBody>
                    <a:bodyPr/>
                    <a:lstStyle/>
                    <a:p>
                      <a:r>
                        <a:rPr lang="en-US" sz="2800" dirty="0">
                          <a:latin typeface="Arial "/>
                        </a:rPr>
                        <a:t>Line</a:t>
                      </a:r>
                    </a:p>
                  </a:txBody>
                  <a:tcPr/>
                </a:tc>
                <a:tc>
                  <a:txBody>
                    <a:bodyPr/>
                    <a:lstStyle/>
                    <a:p>
                      <a:r>
                        <a:rPr lang="en-US" sz="2800" dirty="0">
                          <a:latin typeface="Arial "/>
                        </a:rPr>
                        <a:t>Estimated</a:t>
                      </a:r>
                      <a:r>
                        <a:rPr lang="en-US" sz="2800" baseline="0" dirty="0">
                          <a:latin typeface="Arial "/>
                        </a:rPr>
                        <a:t> Loss </a:t>
                      </a:r>
                      <a:r>
                        <a:rPr lang="en-US" sz="2800" dirty="0">
                          <a:latin typeface="Arial "/>
                        </a:rPr>
                        <a:t>Impact</a:t>
                      </a:r>
                    </a:p>
                  </a:txBody>
                  <a:tcPr/>
                </a:tc>
                <a:extLst>
                  <a:ext uri="{0D108BD9-81ED-4DB2-BD59-A6C34878D82A}">
                    <a16:rowId xmlns:a16="http://schemas.microsoft.com/office/drawing/2014/main" val="1854279924"/>
                  </a:ext>
                </a:extLst>
              </a:tr>
              <a:tr h="370840">
                <a:tc>
                  <a:txBody>
                    <a:bodyPr/>
                    <a:lstStyle/>
                    <a:p>
                      <a:r>
                        <a:rPr lang="en-US" sz="2800" dirty="0">
                          <a:latin typeface="Arial "/>
                        </a:rPr>
                        <a:t>Workers</a:t>
                      </a:r>
                      <a:r>
                        <a:rPr lang="en-US" sz="2800" baseline="0" dirty="0">
                          <a:latin typeface="Arial "/>
                        </a:rPr>
                        <a:t> Compensation</a:t>
                      </a:r>
                      <a:endParaRPr lang="en-US" sz="2800" dirty="0">
                        <a:latin typeface="Arial "/>
                      </a:endParaRPr>
                    </a:p>
                  </a:txBody>
                  <a:tcPr>
                    <a:solidFill>
                      <a:schemeClr val="accent6">
                        <a:lumMod val="60000"/>
                        <a:lumOff val="40000"/>
                      </a:schemeClr>
                    </a:solidFill>
                  </a:tcPr>
                </a:tc>
                <a:tc>
                  <a:txBody>
                    <a:bodyPr/>
                    <a:lstStyle/>
                    <a:p>
                      <a:r>
                        <a:rPr lang="en-US" sz="2400" dirty="0">
                          <a:latin typeface="Arial "/>
                        </a:rPr>
                        <a:t>$0.2B</a:t>
                      </a:r>
                      <a:r>
                        <a:rPr lang="en-US" sz="2400" baseline="0" dirty="0">
                          <a:latin typeface="Arial "/>
                        </a:rPr>
                        <a:t> - $92B </a:t>
                      </a:r>
                      <a:r>
                        <a:rPr lang="en-US" sz="2400" b="1" i="1" baseline="0" dirty="0">
                          <a:latin typeface="Arial "/>
                        </a:rPr>
                        <a:t>(depends on severity of pandemic and “presumption” determination)</a:t>
                      </a:r>
                      <a:endParaRPr lang="en-US" sz="2400" b="1" i="1" dirty="0">
                        <a:latin typeface="Arial "/>
                      </a:endParaRPr>
                    </a:p>
                  </a:txBody>
                  <a:tcPr>
                    <a:solidFill>
                      <a:schemeClr val="accent6">
                        <a:lumMod val="60000"/>
                        <a:lumOff val="40000"/>
                      </a:schemeClr>
                    </a:solidFill>
                  </a:tcPr>
                </a:tc>
                <a:extLst>
                  <a:ext uri="{0D108BD9-81ED-4DB2-BD59-A6C34878D82A}">
                    <a16:rowId xmlns:a16="http://schemas.microsoft.com/office/drawing/2014/main" val="677216240"/>
                  </a:ext>
                </a:extLst>
              </a:tr>
              <a:tr h="370840">
                <a:tc>
                  <a:txBody>
                    <a:bodyPr/>
                    <a:lstStyle/>
                    <a:p>
                      <a:r>
                        <a:rPr lang="en-US" sz="2800" dirty="0">
                          <a:latin typeface="Arial "/>
                        </a:rPr>
                        <a:t>Business Interruption &amp; Contingency</a:t>
                      </a:r>
                    </a:p>
                  </a:txBody>
                  <a:tcPr/>
                </a:tc>
                <a:tc>
                  <a:txBody>
                    <a:bodyPr/>
                    <a:lstStyle/>
                    <a:p>
                      <a:r>
                        <a:rPr lang="en-US" sz="2400" dirty="0">
                          <a:latin typeface="Arial "/>
                        </a:rPr>
                        <a:t>$2B</a:t>
                      </a:r>
                      <a:r>
                        <a:rPr lang="en-US" sz="2400" baseline="0" dirty="0">
                          <a:latin typeface="Arial "/>
                        </a:rPr>
                        <a:t> - $22B (US); $1.1B - $13.9B (UK)</a:t>
                      </a:r>
                      <a:endParaRPr lang="en-US" sz="2400" dirty="0">
                        <a:latin typeface="Arial "/>
                      </a:endParaRPr>
                    </a:p>
                  </a:txBody>
                  <a:tcPr/>
                </a:tc>
                <a:extLst>
                  <a:ext uri="{0D108BD9-81ED-4DB2-BD59-A6C34878D82A}">
                    <a16:rowId xmlns:a16="http://schemas.microsoft.com/office/drawing/2014/main" val="3504136863"/>
                  </a:ext>
                </a:extLst>
              </a:tr>
              <a:tr h="370840">
                <a:tc>
                  <a:txBody>
                    <a:bodyPr/>
                    <a:lstStyle/>
                    <a:p>
                      <a:r>
                        <a:rPr lang="en-US" sz="2800" dirty="0">
                          <a:latin typeface="Arial "/>
                        </a:rPr>
                        <a:t>General</a:t>
                      </a:r>
                      <a:r>
                        <a:rPr lang="en-US" sz="2800" baseline="0" dirty="0">
                          <a:latin typeface="Arial "/>
                        </a:rPr>
                        <a:t> Liability*</a:t>
                      </a:r>
                      <a:endParaRPr lang="en-US" sz="2800" dirty="0">
                        <a:latin typeface="Arial "/>
                      </a:endParaRPr>
                    </a:p>
                  </a:txBody>
                  <a:tcPr/>
                </a:tc>
                <a:tc>
                  <a:txBody>
                    <a:bodyPr/>
                    <a:lstStyle/>
                    <a:p>
                      <a:r>
                        <a:rPr lang="en-US" sz="2400" dirty="0">
                          <a:latin typeface="Arial "/>
                        </a:rPr>
                        <a:t>$0.7B</a:t>
                      </a:r>
                      <a:r>
                        <a:rPr lang="en-US" sz="2400" baseline="0" dirty="0">
                          <a:latin typeface="Arial "/>
                        </a:rPr>
                        <a:t> to $27B loss across US &amp; Bermuda markets</a:t>
                      </a:r>
                      <a:endParaRPr lang="en-US" sz="2400" dirty="0">
                        <a:latin typeface="Arial "/>
                      </a:endParaRPr>
                    </a:p>
                  </a:txBody>
                  <a:tcPr/>
                </a:tc>
                <a:extLst>
                  <a:ext uri="{0D108BD9-81ED-4DB2-BD59-A6C34878D82A}">
                    <a16:rowId xmlns:a16="http://schemas.microsoft.com/office/drawing/2014/main" val="456065272"/>
                  </a:ext>
                </a:extLst>
              </a:tr>
              <a:tr h="370840">
                <a:tc>
                  <a:txBody>
                    <a:bodyPr/>
                    <a:lstStyle/>
                    <a:p>
                      <a:r>
                        <a:rPr lang="en-US" sz="2800" dirty="0">
                          <a:latin typeface="Arial "/>
                        </a:rPr>
                        <a:t>Personal/Comm. Motor</a:t>
                      </a:r>
                    </a:p>
                  </a:txBody>
                  <a:tcPr/>
                </a:tc>
                <a:tc>
                  <a:txBody>
                    <a:bodyPr/>
                    <a:lstStyle/>
                    <a:p>
                      <a:r>
                        <a:rPr lang="en-US" sz="2400" dirty="0">
                          <a:latin typeface="Arial "/>
                        </a:rPr>
                        <a:t>$26B - $57B </a:t>
                      </a:r>
                      <a:r>
                        <a:rPr lang="en-US" sz="2400" dirty="0">
                          <a:solidFill>
                            <a:srgbClr val="FF0000"/>
                          </a:solidFill>
                          <a:latin typeface="Arial "/>
                        </a:rPr>
                        <a:t>reduction</a:t>
                      </a:r>
                      <a:r>
                        <a:rPr lang="en-US" sz="2400" baseline="0" dirty="0">
                          <a:solidFill>
                            <a:srgbClr val="FF0000"/>
                          </a:solidFill>
                          <a:latin typeface="Arial "/>
                        </a:rPr>
                        <a:t> </a:t>
                      </a:r>
                      <a:r>
                        <a:rPr lang="en-US" sz="2400" baseline="0" dirty="0">
                          <a:latin typeface="Arial "/>
                        </a:rPr>
                        <a:t>in personal auto and $4.2B - $9.4B commercial (US); $1 - $7B overall </a:t>
                      </a:r>
                      <a:r>
                        <a:rPr lang="en-US" sz="2400" baseline="0" dirty="0">
                          <a:solidFill>
                            <a:srgbClr val="FF0000"/>
                          </a:solidFill>
                          <a:latin typeface="Arial "/>
                        </a:rPr>
                        <a:t>reduction</a:t>
                      </a:r>
                      <a:r>
                        <a:rPr lang="en-US" sz="2400" baseline="0" dirty="0">
                          <a:latin typeface="Arial "/>
                        </a:rPr>
                        <a:t> in UK</a:t>
                      </a:r>
                      <a:endParaRPr lang="en-US" sz="2400" dirty="0">
                        <a:latin typeface="Arial "/>
                      </a:endParaRPr>
                    </a:p>
                  </a:txBody>
                  <a:tcPr/>
                </a:tc>
                <a:extLst>
                  <a:ext uri="{0D108BD9-81ED-4DB2-BD59-A6C34878D82A}">
                    <a16:rowId xmlns:a16="http://schemas.microsoft.com/office/drawing/2014/main" val="3903951496"/>
                  </a:ext>
                </a:extLst>
              </a:tr>
              <a:tr h="370840">
                <a:tc>
                  <a:txBody>
                    <a:bodyPr/>
                    <a:lstStyle/>
                    <a:p>
                      <a:r>
                        <a:rPr lang="en-US" sz="2800" dirty="0">
                          <a:latin typeface="Arial "/>
                        </a:rPr>
                        <a:t>Mortgage</a:t>
                      </a:r>
                    </a:p>
                  </a:txBody>
                  <a:tcPr/>
                </a:tc>
                <a:tc>
                  <a:txBody>
                    <a:bodyPr/>
                    <a:lstStyle/>
                    <a:p>
                      <a:r>
                        <a:rPr lang="en-US" sz="2400" dirty="0">
                          <a:latin typeface="Arial "/>
                        </a:rPr>
                        <a:t>$0</a:t>
                      </a:r>
                      <a:r>
                        <a:rPr lang="en-US" sz="2400" baseline="0" dirty="0">
                          <a:latin typeface="Arial "/>
                        </a:rPr>
                        <a:t> - $1.7B loss across </a:t>
                      </a:r>
                      <a:r>
                        <a:rPr lang="en-US" sz="2000" baseline="0" dirty="0">
                          <a:latin typeface="Arial "/>
                        </a:rPr>
                        <a:t>US &amp; Bermuda markets</a:t>
                      </a:r>
                      <a:endParaRPr lang="en-US" sz="2400" dirty="0">
                        <a:latin typeface="Arial "/>
                      </a:endParaRPr>
                    </a:p>
                  </a:txBody>
                  <a:tcPr/>
                </a:tc>
                <a:extLst>
                  <a:ext uri="{0D108BD9-81ED-4DB2-BD59-A6C34878D82A}">
                    <a16:rowId xmlns:a16="http://schemas.microsoft.com/office/drawing/2014/main" val="3010095872"/>
                  </a:ext>
                </a:extLst>
              </a:tr>
              <a:tr h="370840">
                <a:tc>
                  <a:txBody>
                    <a:bodyPr/>
                    <a:lstStyle/>
                    <a:p>
                      <a:r>
                        <a:rPr lang="en-US" sz="2800" dirty="0">
                          <a:latin typeface="Arial "/>
                        </a:rPr>
                        <a:t>D&amp;O</a:t>
                      </a:r>
                    </a:p>
                  </a:txBody>
                  <a:tcPr/>
                </a:tc>
                <a:tc>
                  <a:txBody>
                    <a:bodyPr/>
                    <a:lstStyle/>
                    <a:p>
                      <a:r>
                        <a:rPr lang="en-US" sz="2400" dirty="0">
                          <a:latin typeface="Arial "/>
                        </a:rPr>
                        <a:t>$0.6</a:t>
                      </a:r>
                      <a:r>
                        <a:rPr lang="en-US" sz="2400" baseline="0" dirty="0">
                          <a:latin typeface="Arial "/>
                        </a:rPr>
                        <a:t> - $4.0 loss across US &amp; Bermuda markets</a:t>
                      </a:r>
                      <a:endParaRPr lang="en-US" sz="2400" dirty="0">
                        <a:latin typeface="Arial "/>
                      </a:endParaRPr>
                    </a:p>
                  </a:txBody>
                  <a:tcPr/>
                </a:tc>
                <a:extLst>
                  <a:ext uri="{0D108BD9-81ED-4DB2-BD59-A6C34878D82A}">
                    <a16:rowId xmlns:a16="http://schemas.microsoft.com/office/drawing/2014/main" val="3565581939"/>
                  </a:ext>
                </a:extLst>
              </a:tr>
              <a:tr h="370840">
                <a:tc>
                  <a:txBody>
                    <a:bodyPr/>
                    <a:lstStyle/>
                    <a:p>
                      <a:r>
                        <a:rPr lang="en-US" sz="2800" dirty="0">
                          <a:latin typeface="Arial "/>
                        </a:rPr>
                        <a:t>Marine/Aviation/Transport</a:t>
                      </a:r>
                    </a:p>
                  </a:txBody>
                  <a:tcPr/>
                </a:tc>
                <a:tc>
                  <a:txBody>
                    <a:bodyPr/>
                    <a:lstStyle/>
                    <a:p>
                      <a:r>
                        <a:rPr lang="en-US" sz="2400" dirty="0">
                          <a:latin typeface="Arial "/>
                        </a:rPr>
                        <a:t>$0.3B-$1.3B </a:t>
                      </a:r>
                      <a:r>
                        <a:rPr lang="en-US" sz="2400" dirty="0">
                          <a:solidFill>
                            <a:srgbClr val="FF0000"/>
                          </a:solidFill>
                          <a:latin typeface="Arial "/>
                        </a:rPr>
                        <a:t>reduction</a:t>
                      </a:r>
                      <a:r>
                        <a:rPr lang="en-US" sz="2400" dirty="0">
                          <a:latin typeface="Arial "/>
                        </a:rPr>
                        <a:t> (US); $0.6 - $1.1B (UK)</a:t>
                      </a:r>
                    </a:p>
                  </a:txBody>
                  <a:tcPr/>
                </a:tc>
                <a:extLst>
                  <a:ext uri="{0D108BD9-81ED-4DB2-BD59-A6C34878D82A}">
                    <a16:rowId xmlns:a16="http://schemas.microsoft.com/office/drawing/2014/main" val="3223625284"/>
                  </a:ext>
                </a:extLst>
              </a:tr>
            </a:tbl>
          </a:graphicData>
        </a:graphic>
      </p:graphicFrame>
      <p:sp>
        <p:nvSpPr>
          <p:cNvPr id="4" name="Date Placeholder 3"/>
          <p:cNvSpPr>
            <a:spLocks noGrp="1"/>
          </p:cNvSpPr>
          <p:nvPr>
            <p:ph type="dt" sz="half" idx="10"/>
          </p:nvPr>
        </p:nvSpPr>
        <p:spPr/>
        <p:txBody>
          <a:bodyPr/>
          <a:lstStyle/>
          <a:p>
            <a:pPr>
              <a:defRPr/>
            </a:pPr>
            <a:r>
              <a:rPr lang="en-US"/>
              <a:t>12/01/09 - 9pm</a:t>
            </a:r>
          </a:p>
        </p:txBody>
      </p:sp>
      <p:sp>
        <p:nvSpPr>
          <p:cNvPr id="5" name="Slide Number Placeholder 4"/>
          <p:cNvSpPr>
            <a:spLocks noGrp="1"/>
          </p:cNvSpPr>
          <p:nvPr>
            <p:ph type="sldNum" sz="quarter" idx="12"/>
          </p:nvPr>
        </p:nvSpPr>
        <p:spPr/>
        <p:txBody>
          <a:bodyPr/>
          <a:lstStyle/>
          <a:p>
            <a:pPr>
              <a:defRPr/>
            </a:pPr>
            <a:fld id="{CAFC86FA-B60D-423D-926C-A543DAD8D6AE}" type="slidenum">
              <a:rPr lang="en-US" smtClean="0"/>
              <a:pPr>
                <a:defRPr/>
              </a:pPr>
              <a:t>18</a:t>
            </a:fld>
            <a:endParaRPr lang="en-US"/>
          </a:p>
        </p:txBody>
      </p:sp>
      <p:sp>
        <p:nvSpPr>
          <p:cNvPr id="7" name="Rectangle 4"/>
          <p:cNvSpPr>
            <a:spLocks noChangeArrowheads="1"/>
          </p:cNvSpPr>
          <p:nvPr/>
        </p:nvSpPr>
        <p:spPr bwMode="auto">
          <a:xfrm>
            <a:off x="-57150" y="6303581"/>
            <a:ext cx="7302500" cy="61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*Includes nursing home professional liability.</a:t>
            </a:r>
          </a:p>
          <a:p>
            <a:pPr>
              <a:lnSpc>
                <a:spcPct val="85000"/>
              </a:lnSpc>
              <a:spcBef>
                <a:spcPct val="25000"/>
              </a:spcBef>
              <a:buClr>
                <a:schemeClr val="accent2"/>
              </a:buClr>
              <a:buFont typeface="Wingdings" panose="05000000000000000000" pitchFamily="2" charset="2"/>
              <a:buNone/>
            </a:pPr>
            <a:r>
              <a:rPr lang="en-US" altLang="en-US" sz="1100" dirty="0"/>
              <a:t>Source: Derived from Willis Towers Watson, </a:t>
            </a:r>
            <a:r>
              <a:rPr lang="en-US" altLang="en-US" sz="1100" i="1" dirty="0"/>
              <a:t>Scenario Analysis of COVID-19 Pandemic</a:t>
            </a:r>
            <a:r>
              <a:rPr lang="en-US" altLang="en-US" sz="1100" dirty="0"/>
              <a:t> (Fig.11, 14), May 2020. and other sources; Risk and Uncertainty Management Center, University of South Carolina.</a:t>
            </a:r>
          </a:p>
        </p:txBody>
      </p:sp>
      <p:sp>
        <p:nvSpPr>
          <p:cNvPr id="8" name="TextBox 7"/>
          <p:cNvSpPr txBox="1"/>
          <p:nvPr/>
        </p:nvSpPr>
        <p:spPr>
          <a:xfrm rot="19598416">
            <a:off x="585346" y="3399246"/>
            <a:ext cx="9806317" cy="830997"/>
          </a:xfrm>
          <a:prstGeom prst="rect">
            <a:avLst/>
          </a:prstGeom>
          <a:noFill/>
        </p:spPr>
        <p:txBody>
          <a:bodyPr wrap="square" rtlCol="0">
            <a:spAutoFit/>
          </a:bodyPr>
          <a:lstStyle/>
          <a:p>
            <a:pPr algn="ctr"/>
            <a:r>
              <a:rPr lang="en-US" sz="4800" b="1" dirty="0">
                <a:gradFill>
                  <a:gsLst>
                    <a:gs pos="0">
                      <a:schemeClr val="accent1"/>
                    </a:gs>
                    <a:gs pos="100000">
                      <a:schemeClr val="accent1">
                        <a:gamma/>
                        <a:shade val="66275"/>
                        <a:invGamma/>
                        <a:alpha val="12000"/>
                      </a:schemeClr>
                    </a:gs>
                  </a:gsLst>
                  <a:lin ang="5400000" scaled="1"/>
                </a:gradFill>
              </a:rPr>
              <a:t>APRIL/MAY 2020 ESTIMATES</a:t>
            </a:r>
          </a:p>
        </p:txBody>
      </p:sp>
    </p:spTree>
    <p:extLst>
      <p:ext uri="{BB962C8B-B14F-4D97-AF65-F5344CB8AC3E}">
        <p14:creationId xmlns:p14="http://schemas.microsoft.com/office/powerpoint/2010/main" val="3249653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7" name="Rectangle 2"/>
          <p:cNvSpPr>
            <a:spLocks noGrp="1" noChangeArrowheads="1"/>
          </p:cNvSpPr>
          <p:nvPr>
            <p:ph type="title"/>
          </p:nvPr>
        </p:nvSpPr>
        <p:spPr>
          <a:xfrm>
            <a:off x="264246" y="161182"/>
            <a:ext cx="9032154" cy="860425"/>
          </a:xfrm>
        </p:spPr>
        <p:txBody>
          <a:bodyPr/>
          <a:lstStyle/>
          <a:p>
            <a:r>
              <a:rPr lang="en-US" sz="3200" dirty="0"/>
              <a:t>COVID-19 Announced Losses vs. Top-Down Industry Estimates (as of May 12, 2020)</a:t>
            </a:r>
          </a:p>
        </p:txBody>
      </p:sp>
      <p:sp>
        <p:nvSpPr>
          <p:cNvPr id="147458" name="Rectangle 105"/>
          <p:cNvSpPr>
            <a:spLocks noGrp="1" noChangeArrowheads="1"/>
          </p:cNvSpPr>
          <p:nvPr>
            <p:ph type="dt" sz="half" idx="10"/>
          </p:nvPr>
        </p:nvSpPr>
        <p:spPr/>
        <p:txBody>
          <a:bodyPr/>
          <a:lstStyle/>
          <a:p>
            <a:pPr>
              <a:defRPr/>
            </a:pPr>
            <a:r>
              <a:rPr lang="en-US"/>
              <a:t>12/01/09 - 9pm</a:t>
            </a:r>
          </a:p>
        </p:txBody>
      </p:sp>
      <p:sp>
        <p:nvSpPr>
          <p:cNvPr id="11" name="Rectangle 4"/>
          <p:cNvSpPr>
            <a:spLocks noChangeArrowheads="1"/>
          </p:cNvSpPr>
          <p:nvPr/>
        </p:nvSpPr>
        <p:spPr bwMode="auto">
          <a:xfrm>
            <a:off x="-133350" y="6059320"/>
            <a:ext cx="12041328" cy="79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*Lloyd’s CEO John Neil appearance on CNBC, May 14, 2020: </a:t>
            </a:r>
            <a:r>
              <a:rPr lang="en-US" sz="1100" dirty="0">
                <a:hlinkClick r:id="rId3"/>
              </a:rPr>
              <a:t>https://www.cnbc.com/2020/05/14/lloyds-of-london-coronavirus-will-be-largest-loss-on-record-for-insurers.html</a:t>
            </a:r>
            <a:r>
              <a:rPr lang="en-US" sz="1100" dirty="0"/>
              <a:t> </a:t>
            </a: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Sources: Company disclosures, Dowling &amp; Partners, Barclays Research, Autonomous Research, </a:t>
            </a:r>
            <a:r>
              <a:rPr lang="en-US" altLang="en-US" sz="1100" dirty="0" err="1"/>
              <a:t>BofA</a:t>
            </a:r>
            <a:r>
              <a:rPr lang="en-US" altLang="en-US" sz="1100" dirty="0"/>
              <a:t> Global Research, UBS Securities, Willis Towers Watson from Artemis.bm accessed at </a:t>
            </a:r>
            <a:r>
              <a:rPr lang="en-US" sz="1100" dirty="0">
                <a:hlinkClick r:id="rId4"/>
              </a:rPr>
              <a:t>https://www.artemis.bm/news/consensus-emerging-on-30bn-to-100bn-covid-19-industry-loss-willis-re/</a:t>
            </a:r>
            <a:r>
              <a:rPr lang="en-US" altLang="en-US" sz="1100" dirty="0"/>
              <a:t>; Risk and Uncertainty Management Center, University of South Carolina.</a:t>
            </a:r>
          </a:p>
        </p:txBody>
      </p:sp>
      <p:pic>
        <p:nvPicPr>
          <p:cNvPr id="29215746" name="Picture 2" descr="covid-19-pandemic-insurance-industry-losses"/>
          <p:cNvPicPr>
            <a:picLocks noChangeAspect="1" noChangeArrowheads="1"/>
          </p:cNvPicPr>
          <p:nvPr/>
        </p:nvPicPr>
        <p:blipFill rotWithShape="1">
          <a:blip r:embed="rId5">
            <a:extLst>
              <a:ext uri="{28A0092B-C50C-407E-A947-70E740481C1C}">
                <a14:useLocalDpi xmlns:a14="http://schemas.microsoft.com/office/drawing/2010/main" val="0"/>
              </a:ext>
            </a:extLst>
          </a:blip>
          <a:srcRect t="5527" b="3726"/>
          <a:stretch/>
        </p:blipFill>
        <p:spPr bwMode="auto">
          <a:xfrm>
            <a:off x="571268" y="1085729"/>
            <a:ext cx="9913852" cy="4923185"/>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6"/>
          <p:cNvSpPr>
            <a:spLocks noChangeArrowheads="1"/>
          </p:cNvSpPr>
          <p:nvPr/>
        </p:nvSpPr>
        <p:spPr bwMode="blackWhite">
          <a:xfrm>
            <a:off x="1689101" y="1438700"/>
            <a:ext cx="4198214" cy="1299692"/>
          </a:xfrm>
          <a:prstGeom prst="wedgeRectCallout">
            <a:avLst>
              <a:gd name="adj1" fmla="val 38841"/>
              <a:gd name="adj2" fmla="val 74348"/>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a:solidFill>
                  <a:schemeClr val="bg1"/>
                </a:solidFill>
                <a:latin typeface="Arial" pitchFamily="34" charset="0"/>
              </a:rPr>
              <a:t>Global P/C COVID-19 loss consensus $30B - $100B (~$60B as midpoint)</a:t>
            </a:r>
          </a:p>
        </p:txBody>
      </p:sp>
      <p:sp>
        <p:nvSpPr>
          <p:cNvPr id="2" name="Rectangle 1"/>
          <p:cNvSpPr/>
          <p:nvPr/>
        </p:nvSpPr>
        <p:spPr>
          <a:xfrm>
            <a:off x="2207260" y="3703320"/>
            <a:ext cx="414020" cy="746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37360" y="4664956"/>
            <a:ext cx="1158240" cy="9586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01850" y="4435951"/>
            <a:ext cx="563880" cy="246221"/>
          </a:xfrm>
          <a:prstGeom prst="rect">
            <a:avLst/>
          </a:prstGeom>
          <a:noFill/>
        </p:spPr>
        <p:txBody>
          <a:bodyPr wrap="square" rtlCol="0">
            <a:spAutoFit/>
          </a:bodyPr>
          <a:lstStyle/>
          <a:p>
            <a:pPr algn="ctr"/>
            <a:r>
              <a:rPr lang="en-US" sz="1000" dirty="0"/>
              <a:t>UBS</a:t>
            </a:r>
          </a:p>
        </p:txBody>
      </p:sp>
      <p:sp>
        <p:nvSpPr>
          <p:cNvPr id="17" name="AutoShape 6"/>
          <p:cNvSpPr>
            <a:spLocks noChangeArrowheads="1"/>
          </p:cNvSpPr>
          <p:nvPr/>
        </p:nvSpPr>
        <p:spPr bwMode="blackWhite">
          <a:xfrm>
            <a:off x="2085340" y="3244634"/>
            <a:ext cx="749300" cy="282668"/>
          </a:xfrm>
          <a:prstGeom prst="wedgeRectCallout">
            <a:avLst>
              <a:gd name="adj1" fmla="val -1804"/>
              <a:gd name="adj2" fmla="val 112697"/>
            </a:avLst>
          </a:prstGeom>
          <a:solidFill>
            <a:schemeClr val="bg1"/>
          </a:solidFill>
          <a:ln w="28575" algn="ctr">
            <a:solidFill>
              <a:schemeClr val="bg1">
                <a:lumMod val="85000"/>
              </a:schemeClr>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latin typeface="Arial" pitchFamily="34" charset="0"/>
              </a:rPr>
              <a:t>30-60bn</a:t>
            </a:r>
          </a:p>
        </p:txBody>
      </p:sp>
      <p:sp>
        <p:nvSpPr>
          <p:cNvPr id="18" name="AutoShape 38"/>
          <p:cNvSpPr>
            <a:spLocks noChangeArrowheads="1"/>
          </p:cNvSpPr>
          <p:nvPr/>
        </p:nvSpPr>
        <p:spPr bwMode="blackWhite">
          <a:xfrm>
            <a:off x="3260090" y="4466836"/>
            <a:ext cx="4158888" cy="723652"/>
          </a:xfrm>
          <a:prstGeom prst="wedgeRectCallout">
            <a:avLst>
              <a:gd name="adj1" fmla="val -57893"/>
              <a:gd name="adj2" fmla="val 50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Q1 reported COVID claims totaled $4.2B according to Willis, but Q2 will be a truer reflection of actual loss</a:t>
            </a:r>
          </a:p>
        </p:txBody>
      </p:sp>
      <p:sp>
        <p:nvSpPr>
          <p:cNvPr id="19" name="Rectangle 5"/>
          <p:cNvSpPr>
            <a:spLocks noChangeArrowheads="1"/>
          </p:cNvSpPr>
          <p:nvPr/>
        </p:nvSpPr>
        <p:spPr bwMode="blackWhite">
          <a:xfrm>
            <a:off x="9158515" y="161182"/>
            <a:ext cx="3033486" cy="1277518"/>
          </a:xfrm>
          <a:prstGeom prst="rect">
            <a:avLst/>
          </a:prstGeom>
          <a:solidFill>
            <a:srgbClr val="28688C"/>
          </a:solidFill>
          <a:ln w="12700" algn="ctr">
            <a:noFill/>
            <a:miter lim="800000"/>
            <a:headEnd/>
            <a:tailEnd/>
          </a:ln>
        </p:spPr>
        <p:txBody>
          <a:bodyPr bIns="64008" anchor="ctr"/>
          <a:lstStyle/>
          <a:p>
            <a:pPr algn="ctr">
              <a:lnSpc>
                <a:spcPct val="95000"/>
              </a:lnSpc>
              <a:spcBef>
                <a:spcPct val="25000"/>
              </a:spcBef>
            </a:pPr>
            <a:r>
              <a:rPr lang="en-US" sz="1600" b="1" dirty="0">
                <a:solidFill>
                  <a:srgbClr val="FFFFFF"/>
                </a:solidFill>
              </a:rPr>
              <a:t>Lloyd’s: Says its own p/c claims could reach $4.3B by June 30.  Estimates global p/c losses at $107B; Global investment losses = $96B*</a:t>
            </a:r>
            <a:endParaRPr lang="pt-BR" sz="1600" b="1" i="1" dirty="0">
              <a:solidFill>
                <a:srgbClr val="FFFFFF"/>
              </a:solidFill>
            </a:endParaRPr>
          </a:p>
        </p:txBody>
      </p:sp>
      <p:sp>
        <p:nvSpPr>
          <p:cNvPr id="13" name="TextBox 12"/>
          <p:cNvSpPr txBox="1"/>
          <p:nvPr/>
        </p:nvSpPr>
        <p:spPr>
          <a:xfrm rot="19598416">
            <a:off x="585346" y="3399246"/>
            <a:ext cx="9806317" cy="830997"/>
          </a:xfrm>
          <a:prstGeom prst="rect">
            <a:avLst/>
          </a:prstGeom>
          <a:noFill/>
        </p:spPr>
        <p:txBody>
          <a:bodyPr wrap="square" rtlCol="0">
            <a:spAutoFit/>
          </a:bodyPr>
          <a:lstStyle/>
          <a:p>
            <a:pPr algn="ctr"/>
            <a:r>
              <a:rPr lang="en-US" sz="4800" b="1" dirty="0">
                <a:gradFill>
                  <a:gsLst>
                    <a:gs pos="0">
                      <a:schemeClr val="accent1"/>
                    </a:gs>
                    <a:gs pos="100000">
                      <a:schemeClr val="accent1">
                        <a:gamma/>
                        <a:shade val="66275"/>
                        <a:invGamma/>
                        <a:alpha val="12000"/>
                      </a:schemeClr>
                    </a:gs>
                  </a:gsLst>
                  <a:lin ang="5400000" scaled="1"/>
                </a:gradFill>
              </a:rPr>
              <a:t>APRIL/MAY 2020 ESTIMATES</a:t>
            </a:r>
          </a:p>
        </p:txBody>
      </p:sp>
    </p:spTree>
    <p:extLst>
      <p:ext uri="{BB962C8B-B14F-4D97-AF65-F5344CB8AC3E}">
        <p14:creationId xmlns:p14="http://schemas.microsoft.com/office/powerpoint/2010/main" val="4126689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a:solidFill>
                  <a:schemeClr val="bg1"/>
                </a:solidFill>
              </a:rPr>
              <a:t> – P6466 – The Financial Crisis and the Future of the P/C</a:t>
            </a:r>
          </a:p>
        </p:txBody>
      </p:sp>
      <p:sp>
        <p:nvSpPr>
          <p:cNvPr id="1922051" name="Rectangle 3"/>
          <p:cNvSpPr>
            <a:spLocks noGrp="1" noChangeArrowheads="1"/>
          </p:cNvSpPr>
          <p:nvPr>
            <p:ph type="body" idx="4294967295"/>
          </p:nvPr>
        </p:nvSpPr>
        <p:spPr>
          <a:xfrm>
            <a:off x="288579" y="168275"/>
            <a:ext cx="11614842" cy="4652963"/>
          </a:xfrm>
        </p:spPr>
        <p:txBody>
          <a:bodyPr/>
          <a:lstStyle/>
          <a:p>
            <a:pPr marL="0" indent="0">
              <a:lnSpc>
                <a:spcPts val="2100"/>
              </a:lnSpc>
              <a:buNone/>
            </a:pPr>
            <a:r>
              <a:rPr lang="en-US" sz="3200" b="1" dirty="0">
                <a:solidFill>
                  <a:srgbClr val="C00000"/>
                </a:solidFill>
              </a:rPr>
              <a:t>Pandemics &amp; P/C Insurance: Outline </a:t>
            </a:r>
            <a:endParaRPr lang="en-US" b="1" dirty="0">
              <a:solidFill>
                <a:srgbClr val="C00000"/>
              </a:solidFill>
            </a:endParaRPr>
          </a:p>
          <a:p>
            <a:pPr>
              <a:lnSpc>
                <a:spcPts val="2100"/>
              </a:lnSpc>
            </a:pPr>
            <a:r>
              <a:rPr lang="en-US" b="1" dirty="0"/>
              <a:t> P/C Financial Overview &amp; Outlook Amid the COVID-19 Pandemic</a:t>
            </a:r>
          </a:p>
          <a:p>
            <a:pPr lvl="1">
              <a:lnSpc>
                <a:spcPts val="2100"/>
              </a:lnSpc>
            </a:pPr>
            <a:r>
              <a:rPr lang="en-US" b="1" dirty="0"/>
              <a:t>Surplus lines review</a:t>
            </a:r>
          </a:p>
          <a:p>
            <a:pPr>
              <a:lnSpc>
                <a:spcPts val="2100"/>
              </a:lnSpc>
            </a:pPr>
            <a:r>
              <a:rPr lang="en-US" b="1" dirty="0"/>
              <a:t>COVID-19:  Actual vs. Expected Impacts on Key Lines</a:t>
            </a:r>
            <a:endParaRPr lang="en-US" dirty="0"/>
          </a:p>
          <a:p>
            <a:pPr>
              <a:lnSpc>
                <a:spcPts val="2100"/>
              </a:lnSpc>
            </a:pPr>
            <a:r>
              <a:rPr lang="en-US" b="1" dirty="0"/>
              <a:t>Investment Market Issues: Volatility Rules, Low Interest Rates are Back</a:t>
            </a:r>
          </a:p>
          <a:p>
            <a:pPr>
              <a:lnSpc>
                <a:spcPts val="2100"/>
              </a:lnSpc>
            </a:pPr>
            <a:r>
              <a:rPr lang="en-US" b="1" dirty="0"/>
              <a:t>The Economy and COVID-19: Overview &amp; Outlook</a:t>
            </a:r>
          </a:p>
          <a:p>
            <a:pPr>
              <a:lnSpc>
                <a:spcPts val="2100"/>
              </a:lnSpc>
            </a:pPr>
            <a:r>
              <a:rPr lang="en-US" b="1" dirty="0"/>
              <a:t>CAT Loss Update</a:t>
            </a:r>
          </a:p>
          <a:p>
            <a:pPr>
              <a:lnSpc>
                <a:spcPts val="2100"/>
              </a:lnSpc>
            </a:pPr>
            <a:r>
              <a:rPr lang="en-US" b="1" dirty="0"/>
              <a:t>Commercial Lines Rate Trends &amp; Reinsurance Market Developments</a:t>
            </a:r>
          </a:p>
          <a:p>
            <a:pPr>
              <a:lnSpc>
                <a:spcPts val="2100"/>
              </a:lnSpc>
            </a:pPr>
            <a:r>
              <a:rPr lang="en-US" b="1" dirty="0"/>
              <a:t>Litigation Trends—Including COVID-19</a:t>
            </a:r>
            <a:endParaRPr lang="en-US" dirty="0"/>
          </a:p>
          <a:p>
            <a:pPr>
              <a:lnSpc>
                <a:spcPts val="2100"/>
              </a:lnSpc>
            </a:pPr>
            <a:r>
              <a:rPr lang="en-US" b="1" dirty="0"/>
              <a:t>Summary and Conclusions</a:t>
            </a:r>
          </a:p>
          <a:p>
            <a:pPr>
              <a:lnSpc>
                <a:spcPts val="2100"/>
              </a:lnSpc>
            </a:pPr>
            <a:r>
              <a:rPr lang="en-US" b="1" dirty="0"/>
              <a:t>Q&amp;A</a:t>
            </a:r>
            <a:endParaRPr lang="en-US"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855712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6" end="6"/>
                                            </p:txEl>
                                          </p:spTgt>
                                        </p:tgtEl>
                                        <p:attrNameLst>
                                          <p:attrName>style.visibility</p:attrName>
                                        </p:attrNameLst>
                                      </p:cBhvr>
                                      <p:to>
                                        <p:strVal val="visible"/>
                                      </p:to>
                                    </p:set>
                                    <p:animEffect transition="in" filter="wipe(left)">
                                      <p:cBhvr>
                                        <p:cTn id="35" dur="500"/>
                                        <p:tgtEl>
                                          <p:spTgt spid="192205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7" end="7"/>
                                            </p:txEl>
                                          </p:spTgt>
                                        </p:tgtEl>
                                        <p:attrNameLst>
                                          <p:attrName>style.visibility</p:attrName>
                                        </p:attrNameLst>
                                      </p:cBhvr>
                                      <p:to>
                                        <p:strVal val="visible"/>
                                      </p:to>
                                    </p:set>
                                    <p:animEffect transition="in" filter="wipe(left)">
                                      <p:cBhvr>
                                        <p:cTn id="40" dur="500"/>
                                        <p:tgtEl>
                                          <p:spTgt spid="192205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8" end="8"/>
                                            </p:txEl>
                                          </p:spTgt>
                                        </p:tgtEl>
                                        <p:attrNameLst>
                                          <p:attrName>style.visibility</p:attrName>
                                        </p:attrNameLst>
                                      </p:cBhvr>
                                      <p:to>
                                        <p:strVal val="visible"/>
                                      </p:to>
                                    </p:set>
                                    <p:animEffect transition="in" filter="wipe(left)">
                                      <p:cBhvr>
                                        <p:cTn id="45" dur="500"/>
                                        <p:tgtEl>
                                          <p:spTgt spid="1922051">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9" end="9"/>
                                            </p:txEl>
                                          </p:spTgt>
                                        </p:tgtEl>
                                        <p:attrNameLst>
                                          <p:attrName>style.visibility</p:attrName>
                                        </p:attrNameLst>
                                      </p:cBhvr>
                                      <p:to>
                                        <p:strVal val="visible"/>
                                      </p:to>
                                    </p:set>
                                    <p:animEffect transition="in" filter="wipe(left)">
                                      <p:cBhvr>
                                        <p:cTn id="50" dur="500"/>
                                        <p:tgtEl>
                                          <p:spTgt spid="1922051">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22051">
                                            <p:txEl>
                                              <p:pRg st="10" end="10"/>
                                            </p:txEl>
                                          </p:spTgt>
                                        </p:tgtEl>
                                        <p:attrNameLst>
                                          <p:attrName>style.visibility</p:attrName>
                                        </p:attrNameLst>
                                      </p:cBhvr>
                                      <p:to>
                                        <p:strVal val="visible"/>
                                      </p:to>
                                    </p:set>
                                    <p:animEffect transition="in" filter="wipe(left)">
                                      <p:cBhvr>
                                        <p:cTn id="55"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22051" name="Rectangle 3"/>
          <p:cNvSpPr>
            <a:spLocks noGrp="1" noChangeArrowheads="1"/>
          </p:cNvSpPr>
          <p:nvPr>
            <p:ph type="body" idx="4294967295"/>
          </p:nvPr>
        </p:nvSpPr>
        <p:spPr>
          <a:xfrm>
            <a:off x="288579" y="92075"/>
            <a:ext cx="11614842" cy="4652963"/>
          </a:xfrm>
        </p:spPr>
        <p:txBody>
          <a:bodyPr/>
          <a:lstStyle/>
          <a:p>
            <a:pPr marL="0" indent="0">
              <a:lnSpc>
                <a:spcPct val="100000"/>
              </a:lnSpc>
              <a:buNone/>
            </a:pPr>
            <a:r>
              <a:rPr lang="en-US" sz="3200" b="1" dirty="0">
                <a:solidFill>
                  <a:srgbClr val="C00000"/>
                </a:solidFill>
              </a:rPr>
              <a:t>Reasons Why P/C Insurance Worst-Case COVID Scenarios Failed to Materialize (</a:t>
            </a:r>
            <a:r>
              <a:rPr lang="en-US" sz="3200" b="1" i="1" dirty="0">
                <a:solidFill>
                  <a:srgbClr val="C00000"/>
                </a:solidFill>
              </a:rPr>
              <a:t>So Far</a:t>
            </a:r>
            <a:r>
              <a:rPr lang="en-US" sz="3200" b="1" dirty="0">
                <a:solidFill>
                  <a:srgbClr val="C00000"/>
                </a:solidFill>
              </a:rPr>
              <a:t>)</a:t>
            </a:r>
            <a:endParaRPr lang="en-US" b="1" dirty="0">
              <a:solidFill>
                <a:srgbClr val="C00000"/>
              </a:solidFill>
            </a:endParaRPr>
          </a:p>
          <a:p>
            <a:pPr>
              <a:lnSpc>
                <a:spcPts val="1600"/>
              </a:lnSpc>
            </a:pPr>
            <a:r>
              <a:rPr lang="en-US" b="1" dirty="0"/>
              <a:t>Economic Recovery Proceeding More Quickly than Anticipated</a:t>
            </a:r>
          </a:p>
          <a:p>
            <a:pPr>
              <a:lnSpc>
                <a:spcPts val="1600"/>
              </a:lnSpc>
            </a:pPr>
            <a:r>
              <a:rPr lang="en-US" b="1" dirty="0"/>
              <a:t>Rapid Financial Market Recovery (</a:t>
            </a:r>
            <a:r>
              <a:rPr lang="en-US" b="1" i="1" dirty="0"/>
              <a:t>and then some…</a:t>
            </a:r>
            <a:r>
              <a:rPr lang="en-US" b="1" dirty="0"/>
              <a:t>)</a:t>
            </a:r>
          </a:p>
          <a:p>
            <a:pPr>
              <a:lnSpc>
                <a:spcPts val="1600"/>
              </a:lnSpc>
            </a:pPr>
            <a:r>
              <a:rPr lang="en-US" b="1" dirty="0"/>
              <a:t>Massive Government Stimulus and Accommodative Fed Policy</a:t>
            </a:r>
            <a:endParaRPr lang="en-US" dirty="0"/>
          </a:p>
          <a:p>
            <a:pPr>
              <a:lnSpc>
                <a:spcPts val="1600"/>
              </a:lnSpc>
            </a:pPr>
            <a:r>
              <a:rPr lang="en-US" b="1" dirty="0"/>
              <a:t>Worst-Case Epidemiological Outcome Avoided</a:t>
            </a:r>
          </a:p>
          <a:p>
            <a:pPr>
              <a:lnSpc>
                <a:spcPts val="1600"/>
              </a:lnSpc>
            </a:pPr>
            <a:r>
              <a:rPr lang="en-US" b="1" dirty="0"/>
              <a:t>Record Pace of Vaccine Development</a:t>
            </a:r>
          </a:p>
          <a:p>
            <a:pPr>
              <a:lnSpc>
                <a:spcPts val="1600"/>
              </a:lnSpc>
            </a:pPr>
            <a:r>
              <a:rPr lang="en-US" b="1" dirty="0"/>
              <a:t>Employers Did a Reasonably Good Job Protecting Workers from Exposure</a:t>
            </a:r>
            <a:endParaRPr lang="en-US" dirty="0"/>
          </a:p>
          <a:p>
            <a:pPr>
              <a:lnSpc>
                <a:spcPts val="1600"/>
              </a:lnSpc>
            </a:pPr>
            <a:r>
              <a:rPr lang="en-US" b="1" dirty="0"/>
              <a:t>Many States Did Not Repeat Spring Lockdowns</a:t>
            </a:r>
          </a:p>
          <a:p>
            <a:pPr>
              <a:lnSpc>
                <a:spcPts val="1600"/>
              </a:lnSpc>
            </a:pPr>
            <a:r>
              <a:rPr lang="en-US" b="1" dirty="0"/>
              <a:t>Litigation Outcomes Generally Favor Insurers</a:t>
            </a:r>
          </a:p>
          <a:p>
            <a:pPr>
              <a:lnSpc>
                <a:spcPts val="1600"/>
              </a:lnSpc>
            </a:pPr>
            <a:r>
              <a:rPr lang="en-US" b="1" dirty="0"/>
              <a:t>WC Presumption Expansions Did Not Lead to Explosion in Claims</a:t>
            </a:r>
          </a:p>
          <a:p>
            <a:pPr>
              <a:lnSpc>
                <a:spcPts val="1600"/>
              </a:lnSpc>
            </a:pPr>
            <a:r>
              <a:rPr lang="en-US" b="1" dirty="0"/>
              <a:t>Offsetting Exposure Reductions in Many Lines</a:t>
            </a:r>
            <a:endParaRPr lang="en-US"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4514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7" end="7"/>
                                            </p:txEl>
                                          </p:spTgt>
                                        </p:tgtEl>
                                        <p:attrNameLst>
                                          <p:attrName>style.visibility</p:attrName>
                                        </p:attrNameLst>
                                      </p:cBhvr>
                                      <p:to>
                                        <p:strVal val="visible"/>
                                      </p:to>
                                    </p:set>
                                    <p:animEffect transition="in" filter="wipe(left)">
                                      <p:cBhvr>
                                        <p:cTn id="42" dur="500"/>
                                        <p:tgtEl>
                                          <p:spTgt spid="19220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8" end="8"/>
                                            </p:txEl>
                                          </p:spTgt>
                                        </p:tgtEl>
                                        <p:attrNameLst>
                                          <p:attrName>style.visibility</p:attrName>
                                        </p:attrNameLst>
                                      </p:cBhvr>
                                      <p:to>
                                        <p:strVal val="visible"/>
                                      </p:to>
                                    </p:set>
                                    <p:animEffect transition="in" filter="wipe(left)">
                                      <p:cBhvr>
                                        <p:cTn id="47" dur="500"/>
                                        <p:tgtEl>
                                          <p:spTgt spid="19220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9" end="9"/>
                                            </p:txEl>
                                          </p:spTgt>
                                        </p:tgtEl>
                                        <p:attrNameLst>
                                          <p:attrName>style.visibility</p:attrName>
                                        </p:attrNameLst>
                                      </p:cBhvr>
                                      <p:to>
                                        <p:strVal val="visible"/>
                                      </p:to>
                                    </p:set>
                                    <p:animEffect transition="in" filter="wipe(left)">
                                      <p:cBhvr>
                                        <p:cTn id="52" dur="500"/>
                                        <p:tgtEl>
                                          <p:spTgt spid="19220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22051">
                                            <p:txEl>
                                              <p:pRg st="10" end="10"/>
                                            </p:txEl>
                                          </p:spTgt>
                                        </p:tgtEl>
                                        <p:attrNameLst>
                                          <p:attrName>style.visibility</p:attrName>
                                        </p:attrNameLst>
                                      </p:cBhvr>
                                      <p:to>
                                        <p:strVal val="visible"/>
                                      </p:to>
                                    </p:set>
                                    <p:animEffect transition="in" filter="wipe(left)">
                                      <p:cBhvr>
                                        <p:cTn id="57"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1903581" y="358046"/>
            <a:ext cx="8791633" cy="3070954"/>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BUT…</a:t>
            </a:r>
            <a:br>
              <a:rPr lang="en-US" sz="4200" dirty="0">
                <a:solidFill>
                  <a:schemeClr val="bg1"/>
                </a:solidFill>
              </a:rPr>
            </a:br>
            <a:r>
              <a:rPr lang="en-US" sz="4200" i="1" dirty="0">
                <a:solidFill>
                  <a:schemeClr val="bg1"/>
                </a:solidFill>
              </a:rPr>
              <a:t>There Is No Questions that the Economic Consequences of COVID Are Massive and Ongoing</a:t>
            </a:r>
          </a:p>
        </p:txBody>
      </p:sp>
      <p:sp>
        <p:nvSpPr>
          <p:cNvPr id="151556" name="Rectangle 4"/>
          <p:cNvSpPr>
            <a:spLocks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sp>
        <p:nvSpPr>
          <p:cNvPr id="10" name="Rectangle 8"/>
          <p:cNvSpPr>
            <a:spLocks noChangeArrowheads="1"/>
          </p:cNvSpPr>
          <p:nvPr/>
        </p:nvSpPr>
        <p:spPr bwMode="auto">
          <a:xfrm>
            <a:off x="2506202" y="3842367"/>
            <a:ext cx="784271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The Economic Costs of COVID Vastly Outstrip the Insured Loss Component</a:t>
            </a:r>
          </a:p>
        </p:txBody>
      </p:sp>
    </p:spTree>
    <p:extLst>
      <p:ext uri="{BB962C8B-B14F-4D97-AF65-F5344CB8AC3E}">
        <p14:creationId xmlns:p14="http://schemas.microsoft.com/office/powerpoint/2010/main" val="241648246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D418-27D1-4276-9194-8413FB1AFB3D}"/>
              </a:ext>
            </a:extLst>
          </p:cNvPr>
          <p:cNvSpPr>
            <a:spLocks noGrp="1"/>
          </p:cNvSpPr>
          <p:nvPr>
            <p:ph type="title"/>
          </p:nvPr>
        </p:nvSpPr>
        <p:spPr>
          <a:xfrm>
            <a:off x="291711" y="129047"/>
            <a:ext cx="12192000" cy="717767"/>
          </a:xfrm>
        </p:spPr>
        <p:txBody>
          <a:bodyPr anchor="t"/>
          <a:lstStyle/>
          <a:p>
            <a:r>
              <a:rPr lang="en-US" sz="4267" dirty="0">
                <a:cs typeface="Arial"/>
              </a:rPr>
              <a:t>Viral Outbreaks Are Not An Insurable Risk</a:t>
            </a:r>
          </a:p>
        </p:txBody>
      </p:sp>
      <p:sp>
        <p:nvSpPr>
          <p:cNvPr id="4" name="Slide Number Placeholder 3">
            <a:extLst>
              <a:ext uri="{FF2B5EF4-FFF2-40B4-BE49-F238E27FC236}">
                <a16:creationId xmlns:a16="http://schemas.microsoft.com/office/drawing/2014/main" id="{F0471AD6-4CB9-49F7-9ABD-41EB4C627889}"/>
              </a:ext>
            </a:extLst>
          </p:cNvPr>
          <p:cNvSpPr>
            <a:spLocks noGrp="1"/>
          </p:cNvSpPr>
          <p:nvPr>
            <p:ph type="sldNum" sz="quarter" idx="12"/>
          </p:nvPr>
        </p:nvSpPr>
        <p:spPr>
          <a:xfrm>
            <a:off x="9130365" y="6343761"/>
            <a:ext cx="2844800" cy="117725"/>
          </a:xfrm>
        </p:spPr>
        <p:txBody>
          <a:bodyPr/>
          <a:lstStyle/>
          <a:p>
            <a:fld id="{4E396B83-D027-464C-A6A6-E0CE35D95B62}" type="slidenum">
              <a:rPr lang="en-US" smtClean="0"/>
              <a:pPr/>
              <a:t>22</a:t>
            </a:fld>
            <a:endParaRPr lang="en-US" dirty="0"/>
          </a:p>
        </p:txBody>
      </p:sp>
      <p:sp>
        <p:nvSpPr>
          <p:cNvPr id="3" name="TextBox 2">
            <a:extLst>
              <a:ext uri="{FF2B5EF4-FFF2-40B4-BE49-F238E27FC236}">
                <a16:creationId xmlns:a16="http://schemas.microsoft.com/office/drawing/2014/main" id="{C11C97C1-CCBC-4FB8-AF75-57A324F72355}"/>
              </a:ext>
            </a:extLst>
          </p:cNvPr>
          <p:cNvSpPr txBox="1"/>
          <p:nvPr/>
        </p:nvSpPr>
        <p:spPr>
          <a:xfrm>
            <a:off x="2658427" y="6343761"/>
            <a:ext cx="8521269" cy="276999"/>
          </a:xfrm>
          <a:prstGeom prst="rect">
            <a:avLst/>
          </a:prstGeom>
          <a:noFill/>
        </p:spPr>
        <p:txBody>
          <a:bodyPr wrap="square" rtlCol="0" anchor="t">
            <a:spAutoFit/>
          </a:bodyPr>
          <a:lstStyle/>
          <a:p>
            <a:r>
              <a:rPr lang="en-US" sz="1200" dirty="0"/>
              <a:t>*Sources: APCIA using published reports, including IMF, World Bank, Learnbonds.com; APCIA adjustment to 2020 USD </a:t>
            </a:r>
          </a:p>
        </p:txBody>
      </p:sp>
      <p:sp>
        <p:nvSpPr>
          <p:cNvPr id="12" name="TextBox 1">
            <a:extLst>
              <a:ext uri="{FF2B5EF4-FFF2-40B4-BE49-F238E27FC236}">
                <a16:creationId xmlns:a16="http://schemas.microsoft.com/office/drawing/2014/main" id="{6DCDF957-A7A4-462E-A306-044E1F7E4070}"/>
              </a:ext>
            </a:extLst>
          </p:cNvPr>
          <p:cNvSpPr txBox="1"/>
          <p:nvPr/>
        </p:nvSpPr>
        <p:spPr>
          <a:xfrm>
            <a:off x="291711" y="3812609"/>
            <a:ext cx="1479928" cy="2437061"/>
          </a:xfrm>
          <a:prstGeom prst="rect">
            <a:avLst/>
          </a:prstGeom>
          <a:solidFill>
            <a:schemeClr val="accent4">
              <a:lumMod val="60000"/>
              <a:lumOff val="40000"/>
            </a:schemeClr>
          </a:solidFill>
          <a:ln>
            <a:noFill/>
          </a:ln>
        </p:spPr>
        <p:txBody>
          <a:bodyPr wrap="square" lIns="60960" tIns="12192" rIns="12192" bIns="12192"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2507"/>
              </a:lnSpc>
            </a:pPr>
            <a:endParaRPr lang="en-US" sz="1400" b="1" dirty="0"/>
          </a:p>
          <a:p>
            <a:pPr algn="ctr">
              <a:lnSpc>
                <a:spcPts val="2507"/>
              </a:lnSpc>
              <a:spcBef>
                <a:spcPts val="1200"/>
              </a:spcBef>
            </a:pPr>
            <a:r>
              <a:rPr lang="en-US" sz="1400" b="1" u="sng" dirty="0">
                <a:cs typeface="Calibri"/>
              </a:rPr>
              <a:t>For Reference</a:t>
            </a:r>
            <a:endParaRPr lang="en-US" sz="1400" b="1" dirty="0">
              <a:cs typeface="Calibri" panose="020F0502020204030204"/>
            </a:endParaRPr>
          </a:p>
          <a:p>
            <a:pPr algn="ctr">
              <a:spcBef>
                <a:spcPts val="800"/>
              </a:spcBef>
            </a:pPr>
            <a:r>
              <a:rPr lang="en-US" sz="1400" b="1" dirty="0"/>
              <a:t>2005 Katrina</a:t>
            </a:r>
            <a:endParaRPr lang="en-US" sz="1467" dirty="0">
              <a:cs typeface="Calibri" panose="020F0502020204030204"/>
            </a:endParaRPr>
          </a:p>
          <a:p>
            <a:pPr algn="ctr"/>
            <a:r>
              <a:rPr lang="en-US" sz="1400" b="1" dirty="0"/>
              <a:t>$58 Billion</a:t>
            </a:r>
          </a:p>
          <a:p>
            <a:pPr algn="ctr">
              <a:lnSpc>
                <a:spcPts val="2507"/>
              </a:lnSpc>
              <a:spcBef>
                <a:spcPts val="800"/>
              </a:spcBef>
            </a:pPr>
            <a:r>
              <a:rPr lang="en-US" sz="1400" b="1" dirty="0"/>
              <a:t>2001 9/11</a:t>
            </a:r>
            <a:endParaRPr lang="en-US" sz="1400" b="1" dirty="0">
              <a:cs typeface="Calibri" panose="020F0502020204030204"/>
            </a:endParaRPr>
          </a:p>
          <a:p>
            <a:pPr algn="ctr"/>
            <a:r>
              <a:rPr lang="en-US" sz="1400" b="1" dirty="0"/>
              <a:t>$48 Billion</a:t>
            </a:r>
          </a:p>
          <a:p>
            <a:pPr algn="ctr"/>
            <a:endParaRPr lang="en-US" sz="1400" b="1" dirty="0"/>
          </a:p>
          <a:p>
            <a:pPr algn="ctr"/>
            <a:r>
              <a:rPr lang="en-US" sz="1400" dirty="0">
                <a:solidFill>
                  <a:srgbClr val="00B0F0"/>
                </a:solidFill>
                <a:cs typeface="Calibri" panose="020F0502020204030204"/>
              </a:rPr>
              <a:t>(insured losses)</a:t>
            </a:r>
          </a:p>
          <a:p>
            <a:endParaRPr lang="en-US" sz="1400" dirty="0">
              <a:solidFill>
                <a:srgbClr val="00B0F0"/>
              </a:solidFill>
            </a:endParaRPr>
          </a:p>
          <a:p>
            <a:pPr algn="ctr">
              <a:lnSpc>
                <a:spcPts val="2507"/>
              </a:lnSpc>
            </a:pPr>
            <a:endParaRPr lang="en-US" sz="1400" b="1" dirty="0"/>
          </a:p>
        </p:txBody>
      </p:sp>
      <p:sp>
        <p:nvSpPr>
          <p:cNvPr id="16" name="TextBox 1">
            <a:extLst>
              <a:ext uri="{FF2B5EF4-FFF2-40B4-BE49-F238E27FC236}">
                <a16:creationId xmlns:a16="http://schemas.microsoft.com/office/drawing/2014/main" id="{C19FFA4D-D019-4D6F-965D-AAD9BFB7D5B2}"/>
              </a:ext>
            </a:extLst>
          </p:cNvPr>
          <p:cNvSpPr txBox="1"/>
          <p:nvPr/>
        </p:nvSpPr>
        <p:spPr>
          <a:xfrm>
            <a:off x="291712" y="1204686"/>
            <a:ext cx="1479929" cy="2475081"/>
          </a:xfrm>
          <a:prstGeom prst="rect">
            <a:avLst/>
          </a:prstGeom>
          <a:solidFill>
            <a:schemeClr val="accent2">
              <a:lumMod val="60000"/>
              <a:lumOff val="40000"/>
            </a:schemeClr>
          </a:solidFill>
          <a:ln>
            <a:noFill/>
          </a:ln>
        </p:spPr>
        <p:txBody>
          <a:bodyPr wrap="square" lIns="12192" rIns="12192" bIns="12192"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t>Pandemics are frequent, severe, and widespread </a:t>
            </a:r>
          </a:p>
          <a:p>
            <a:pPr algn="ctr"/>
            <a:r>
              <a:rPr lang="en-US" sz="1400" b="1" dirty="0"/>
              <a:t>(7 pandemics </a:t>
            </a:r>
          </a:p>
          <a:p>
            <a:pPr algn="ctr"/>
            <a:r>
              <a:rPr lang="en-US" sz="1400" b="1" dirty="0"/>
              <a:t>with multi-</a:t>
            </a:r>
          </a:p>
          <a:p>
            <a:pPr algn="ctr"/>
            <a:r>
              <a:rPr lang="en-US" sz="1400" b="1" dirty="0"/>
              <a:t>billion$ </a:t>
            </a:r>
            <a:r>
              <a:rPr lang="en-US" sz="1400" b="1" dirty="0">
                <a:solidFill>
                  <a:srgbClr val="00B0F0"/>
                </a:solidFill>
              </a:rPr>
              <a:t>economic</a:t>
            </a:r>
            <a:r>
              <a:rPr lang="en-US" sz="1400" b="1" dirty="0"/>
              <a:t> </a:t>
            </a:r>
            <a:r>
              <a:rPr lang="en-US" sz="1400" b="1" dirty="0">
                <a:solidFill>
                  <a:srgbClr val="00B0F0"/>
                </a:solidFill>
              </a:rPr>
              <a:t>losses</a:t>
            </a:r>
            <a:r>
              <a:rPr lang="en-US" sz="1400" b="1" dirty="0"/>
              <a:t> in just the last 18 years)</a:t>
            </a:r>
            <a:endParaRPr lang="en-US" sz="1400" dirty="0">
              <a:cs typeface="Calibri" panose="020F0502020204030204"/>
            </a:endParaRPr>
          </a:p>
        </p:txBody>
      </p:sp>
      <p:pic>
        <p:nvPicPr>
          <p:cNvPr id="17" name="Picture 16">
            <a:extLst>
              <a:ext uri="{FF2B5EF4-FFF2-40B4-BE49-F238E27FC236}">
                <a16:creationId xmlns:a16="http://schemas.microsoft.com/office/drawing/2014/main" id="{D735E2E5-9661-7C4E-BAB5-DB8887EF433D}"/>
              </a:ext>
            </a:extLst>
          </p:cNvPr>
          <p:cNvPicPr>
            <a:picLocks noChangeAspect="1"/>
          </p:cNvPicPr>
          <p:nvPr/>
        </p:nvPicPr>
        <p:blipFill>
          <a:blip r:embed="rId3"/>
          <a:srcRect/>
          <a:stretch/>
        </p:blipFill>
        <p:spPr>
          <a:xfrm>
            <a:off x="1976767" y="1417261"/>
            <a:ext cx="9262117" cy="4832409"/>
          </a:xfrm>
          <a:prstGeom prst="rect">
            <a:avLst/>
          </a:prstGeom>
          <a:ln>
            <a:noFill/>
          </a:ln>
        </p:spPr>
      </p:pic>
      <p:sp>
        <p:nvSpPr>
          <p:cNvPr id="5" name="TextBox 4"/>
          <p:cNvSpPr txBox="1"/>
          <p:nvPr/>
        </p:nvSpPr>
        <p:spPr>
          <a:xfrm>
            <a:off x="4049486" y="1047929"/>
            <a:ext cx="4397828" cy="369332"/>
          </a:xfrm>
          <a:prstGeom prst="rect">
            <a:avLst/>
          </a:prstGeom>
          <a:noFill/>
        </p:spPr>
        <p:txBody>
          <a:bodyPr wrap="square" rtlCol="0">
            <a:spAutoFit/>
          </a:bodyPr>
          <a:lstStyle/>
          <a:p>
            <a:pPr algn="ctr"/>
            <a:r>
              <a:rPr lang="en-US" b="1" dirty="0"/>
              <a:t>Economic Losses from Pandemics</a:t>
            </a:r>
          </a:p>
        </p:txBody>
      </p:sp>
    </p:spTree>
    <p:extLst>
      <p:ext uri="{BB962C8B-B14F-4D97-AF65-F5344CB8AC3E}">
        <p14:creationId xmlns:p14="http://schemas.microsoft.com/office/powerpoint/2010/main" val="120925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7" name="Rectangle 2"/>
          <p:cNvSpPr>
            <a:spLocks noGrp="1" noChangeArrowheads="1"/>
          </p:cNvSpPr>
          <p:nvPr>
            <p:ph type="title"/>
          </p:nvPr>
        </p:nvSpPr>
        <p:spPr>
          <a:xfrm>
            <a:off x="264246" y="161182"/>
            <a:ext cx="11390479" cy="860425"/>
          </a:xfrm>
        </p:spPr>
        <p:txBody>
          <a:bodyPr/>
          <a:lstStyle/>
          <a:p>
            <a:r>
              <a:rPr lang="en-US" sz="2800" dirty="0"/>
              <a:t>Estimated Monthly U.S. Business Interruption Coronavirus Losses for Small Business—Potential Range (&lt;100 Employees; $Bill)</a:t>
            </a:r>
          </a:p>
        </p:txBody>
      </p:sp>
      <p:sp>
        <p:nvSpPr>
          <p:cNvPr id="14" name="Rectangle 4"/>
          <p:cNvSpPr>
            <a:spLocks noChangeArrowheads="1"/>
          </p:cNvSpPr>
          <p:nvPr/>
        </p:nvSpPr>
        <p:spPr bwMode="auto">
          <a:xfrm>
            <a:off x="114300" y="6575615"/>
            <a:ext cx="7569201"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APCIA, April 2020.</a:t>
            </a:r>
          </a:p>
        </p:txBody>
      </p:sp>
      <p:graphicFrame>
        <p:nvGraphicFramePr>
          <p:cNvPr id="12" name="Chart 11">
            <a:extLst>
              <a:ext uri="{FF2B5EF4-FFF2-40B4-BE49-F238E27FC236}">
                <a16:creationId xmlns:a16="http://schemas.microsoft.com/office/drawing/2014/main" id="{C3E2BE8B-4968-457B-88B7-B9F12949DF33}"/>
              </a:ext>
            </a:extLst>
          </p:cNvPr>
          <p:cNvGraphicFramePr>
            <a:graphicFrameLocks/>
          </p:cNvGraphicFramePr>
          <p:nvPr/>
        </p:nvGraphicFramePr>
        <p:xfrm>
          <a:off x="449451" y="1731521"/>
          <a:ext cx="11096786" cy="4652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AutoShape 6"/>
          <p:cNvSpPr>
            <a:spLocks noChangeArrowheads="1"/>
          </p:cNvSpPr>
          <p:nvPr/>
        </p:nvSpPr>
        <p:spPr bwMode="blackWhite">
          <a:xfrm>
            <a:off x="5254449" y="1070692"/>
            <a:ext cx="4377231" cy="1809668"/>
          </a:xfrm>
          <a:prstGeom prst="wedgeRectCallout">
            <a:avLst>
              <a:gd name="adj1" fmla="val 42608"/>
              <a:gd name="adj2" fmla="val 658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pitchFamily="34" charset="0"/>
              </a:rPr>
              <a:t>Monthly BI  losses for small business vary widely depending on underlying assumptions but expansive legislation would result in higher estimates</a:t>
            </a:r>
            <a:r>
              <a:rPr lang="en-US" b="1" i="1" dirty="0">
                <a:solidFill>
                  <a:schemeClr val="bg1"/>
                </a:solidFill>
                <a:latin typeface="Arial" pitchFamily="34" charset="0"/>
              </a:rPr>
              <a:t>; </a:t>
            </a:r>
            <a:r>
              <a:rPr lang="en-US" b="1" i="1" dirty="0">
                <a:solidFill>
                  <a:srgbClr val="FFC000"/>
                </a:solidFill>
                <a:latin typeface="Arial" pitchFamily="34" charset="0"/>
              </a:rPr>
              <a:t>For all businesses &lt;500 employees, BI losses range between $393B - $668B</a:t>
            </a:r>
          </a:p>
        </p:txBody>
      </p:sp>
    </p:spTree>
    <p:extLst>
      <p:ext uri="{BB962C8B-B14F-4D97-AF65-F5344CB8AC3E}">
        <p14:creationId xmlns:p14="http://schemas.microsoft.com/office/powerpoint/2010/main" val="3979620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127191" y="15875"/>
            <a:ext cx="6283368"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C00000"/>
                </a:solidFill>
              </a:rPr>
              <a:t>Paper on Insurability of Pandemic Risk</a:t>
            </a:r>
            <a:endParaRPr lang="en-US" b="1" kern="0" dirty="0">
              <a:solidFill>
                <a:srgbClr val="C00000"/>
              </a:solidFill>
            </a:endParaRPr>
          </a:p>
          <a:p>
            <a:pPr>
              <a:lnSpc>
                <a:spcPct val="100000"/>
              </a:lnSpc>
            </a:pPr>
            <a:r>
              <a:rPr lang="en-US" b="1" kern="0" dirty="0"/>
              <a:t>Large scale business continuity risks from pandemics are generally note insurable in the private sector</a:t>
            </a:r>
          </a:p>
          <a:p>
            <a:pPr>
              <a:lnSpc>
                <a:spcPct val="100000"/>
              </a:lnSpc>
            </a:pPr>
            <a:r>
              <a:rPr lang="en-US" b="1" kern="0" dirty="0"/>
              <a:t>Business continuity risks are largely undiversifiable within private insurance markets and are highly correlated with other risks (e.g., investment risks)</a:t>
            </a:r>
          </a:p>
          <a:p>
            <a:pPr>
              <a:lnSpc>
                <a:spcPct val="100000"/>
              </a:lnSpc>
            </a:pPr>
            <a:r>
              <a:rPr lang="en-US" b="1" kern="0" dirty="0"/>
              <a:t>Large scale business continuity losses pose a potentially systemic risk to the industry and overall economy</a:t>
            </a:r>
          </a:p>
          <a:p>
            <a:pPr>
              <a:lnSpc>
                <a:spcPct val="100000"/>
              </a:lnSpc>
            </a:pPr>
            <a:r>
              <a:rPr lang="en-US" b="1" kern="0" dirty="0"/>
              <a:t>Import role for government</a:t>
            </a:r>
          </a:p>
        </p:txBody>
      </p:sp>
      <p:pic>
        <p:nvPicPr>
          <p:cNvPr id="9" name="Picture 8"/>
          <p:cNvPicPr>
            <a:picLocks noChangeAspect="1"/>
          </p:cNvPicPr>
          <p:nvPr/>
        </p:nvPicPr>
        <p:blipFill>
          <a:blip r:embed="rId3"/>
          <a:stretch>
            <a:fillRect/>
          </a:stretch>
        </p:blipFill>
        <p:spPr>
          <a:xfrm>
            <a:off x="6906938" y="168275"/>
            <a:ext cx="4663440" cy="5898833"/>
          </a:xfrm>
          <a:prstGeom prst="rect">
            <a:avLst/>
          </a:prstGeom>
        </p:spPr>
      </p:pic>
      <p:sp>
        <p:nvSpPr>
          <p:cNvPr id="15" name="TextBox 14"/>
          <p:cNvSpPr txBox="1"/>
          <p:nvPr/>
        </p:nvSpPr>
        <p:spPr>
          <a:xfrm>
            <a:off x="4705894" y="6050779"/>
            <a:ext cx="7486106" cy="830997"/>
          </a:xfrm>
          <a:prstGeom prst="rect">
            <a:avLst/>
          </a:prstGeom>
          <a:noFill/>
        </p:spPr>
        <p:txBody>
          <a:bodyPr wrap="square" rtlCol="0">
            <a:spAutoFit/>
          </a:bodyPr>
          <a:lstStyle/>
          <a:p>
            <a:r>
              <a:rPr lang="en-US" sz="1600" b="1" dirty="0"/>
              <a:t>Download at: </a:t>
            </a:r>
            <a:r>
              <a:rPr lang="en-US" sz="1600" b="1" dirty="0">
                <a:hlinkClick r:id="rId4"/>
              </a:rPr>
              <a:t>https://www.uscriskcenter.com/wp-content/uploads/2020/05/Uninsurability-of-Pandemic-Risk-White-Paper-Hartwig-APCIA-FINAL-WORD.pdf</a:t>
            </a:r>
            <a:r>
              <a:rPr lang="en-US" sz="1600" b="1" dirty="0"/>
              <a:t> </a:t>
            </a:r>
          </a:p>
        </p:txBody>
      </p:sp>
    </p:spTree>
    <p:extLst>
      <p:ext uri="{BB962C8B-B14F-4D97-AF65-F5344CB8AC3E}">
        <p14:creationId xmlns:p14="http://schemas.microsoft.com/office/powerpoint/2010/main" val="25790221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10BEFE-8022-AD48-B98B-CACD4E7751D0}"/>
              </a:ext>
            </a:extLst>
          </p:cNvPr>
          <p:cNvSpPr/>
          <p:nvPr/>
        </p:nvSpPr>
        <p:spPr>
          <a:xfrm>
            <a:off x="0" y="1323342"/>
            <a:ext cx="12192000" cy="3461492"/>
          </a:xfrm>
          <a:prstGeom prst="rect">
            <a:avLst/>
          </a:prstGeom>
          <a:gradFill>
            <a:gsLst>
              <a:gs pos="88000">
                <a:srgbClr val="80D9E1"/>
              </a:gs>
              <a:gs pos="0">
                <a:schemeClr val="bg1">
                  <a:lumMod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4290" name="Rectangle 2"/>
          <p:cNvSpPr>
            <a:spLocks noGrp="1" noChangeArrowheads="1"/>
          </p:cNvSpPr>
          <p:nvPr>
            <p:ph type="title" idx="4294967295"/>
          </p:nvPr>
        </p:nvSpPr>
        <p:spPr>
          <a:xfrm>
            <a:off x="234316" y="115889"/>
            <a:ext cx="11784620" cy="1066800"/>
          </a:xfrm>
        </p:spPr>
        <p:txBody>
          <a:bodyPr/>
          <a:lstStyle/>
          <a:p>
            <a:pPr>
              <a:lnSpc>
                <a:spcPct val="80000"/>
              </a:lnSpc>
            </a:pPr>
            <a:r>
              <a:rPr lang="en-US" altLang="en-US" sz="3200" dirty="0"/>
              <a:t>Government Mandated Business Closures Were the Real Black Swan, Not the Coronavirus</a:t>
            </a:r>
          </a:p>
        </p:txBody>
      </p:sp>
      <p:sp>
        <p:nvSpPr>
          <p:cNvPr id="3076" name="Rectangle 4"/>
          <p:cNvSpPr>
            <a:spLocks noChangeArrowheads="1"/>
          </p:cNvSpPr>
          <p:nvPr/>
        </p:nvSpPr>
        <p:spPr bwMode="auto">
          <a:xfrm>
            <a:off x="234316" y="6544860"/>
            <a:ext cx="10504103"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r>
              <a:rPr lang="en-US" altLang="en-US" sz="1200" dirty="0">
                <a:latin typeface="Arial "/>
              </a:rPr>
              <a:t>Sources: CDC; Risk and Uncertainty Management Center, University of South Carolina</a:t>
            </a:r>
            <a:endParaRPr lang="en-US" altLang="en-US" sz="1200" dirty="0">
              <a:latin typeface="Arial" panose="020B0604020202020204" pitchFamily="34" charset="0"/>
              <a:cs typeface="Arial" panose="020B0604020202020204" pitchFamily="34" charset="0"/>
            </a:endParaRPr>
          </a:p>
        </p:txBody>
      </p:sp>
      <p:sp>
        <p:nvSpPr>
          <p:cNvPr id="3080" name="Slide Number Placeholder 7"/>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25</a:t>
            </a:fld>
            <a:endParaRPr lang="en-US" altLang="en-US" sz="1400">
              <a:latin typeface="Arial" panose="020B0604020202020204" pitchFamily="34" charset="0"/>
            </a:endParaRPr>
          </a:p>
        </p:txBody>
      </p:sp>
      <p:sp>
        <p:nvSpPr>
          <p:cNvPr id="23" name="Rectangle 6">
            <a:extLst>
              <a:ext uri="{FF2B5EF4-FFF2-40B4-BE49-F238E27FC236}">
                <a16:creationId xmlns:a16="http://schemas.microsoft.com/office/drawing/2014/main" id="{D695D78D-AF4C-2D41-8862-A68D14F5E715}"/>
              </a:ext>
            </a:extLst>
          </p:cNvPr>
          <p:cNvSpPr>
            <a:spLocks noChangeArrowheads="1"/>
          </p:cNvSpPr>
          <p:nvPr/>
        </p:nvSpPr>
        <p:spPr bwMode="blackWhite">
          <a:xfrm>
            <a:off x="112397" y="4929426"/>
            <a:ext cx="5425748" cy="16062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marL="285750" indent="-285750">
              <a:spcBef>
                <a:spcPts val="0"/>
              </a:spcBef>
              <a:spcAft>
                <a:spcPts val="0"/>
              </a:spcAft>
              <a:buFont typeface="Arial" panose="020B0604020202020204" pitchFamily="34" charset="0"/>
              <a:buChar char="•"/>
            </a:pPr>
            <a:r>
              <a:rPr lang="en-US" b="1" dirty="0">
                <a:solidFill>
                  <a:schemeClr val="bg1"/>
                </a:solidFill>
              </a:rPr>
              <a:t>The US (and world) has endured several other major infectious disease outbreaks killing 100,000+ Americans without shutting down the economy</a:t>
            </a:r>
          </a:p>
          <a:p>
            <a:pPr marL="742950" lvl="1" indent="-285750">
              <a:spcBef>
                <a:spcPts val="0"/>
              </a:spcBef>
              <a:spcAft>
                <a:spcPts val="0"/>
              </a:spcAft>
              <a:buFont typeface="Arial" panose="020B0604020202020204" pitchFamily="34" charset="0"/>
              <a:buChar char="•"/>
            </a:pPr>
            <a:r>
              <a:rPr lang="en-US" b="1" dirty="0">
                <a:solidFill>
                  <a:schemeClr val="bg1"/>
                </a:solidFill>
              </a:rPr>
              <a:t>Hong Kong Flu (1968-70)</a:t>
            </a:r>
          </a:p>
          <a:p>
            <a:pPr marL="742950" lvl="1" indent="-285750">
              <a:spcBef>
                <a:spcPts val="0"/>
              </a:spcBef>
              <a:spcAft>
                <a:spcPts val="0"/>
              </a:spcAft>
              <a:buFont typeface="Arial" panose="020B0604020202020204" pitchFamily="34" charset="0"/>
              <a:buChar char="•"/>
            </a:pPr>
            <a:r>
              <a:rPr lang="en-US" b="1" dirty="0">
                <a:solidFill>
                  <a:schemeClr val="bg1"/>
                </a:solidFill>
              </a:rPr>
              <a:t>Asian Flu (1957-58)</a:t>
            </a:r>
          </a:p>
        </p:txBody>
      </p:sp>
      <p:pic>
        <p:nvPicPr>
          <p:cNvPr id="5" name="Picture 4">
            <a:extLst>
              <a:ext uri="{FF2B5EF4-FFF2-40B4-BE49-F238E27FC236}">
                <a16:creationId xmlns:a16="http://schemas.microsoft.com/office/drawing/2014/main" id="{CD634386-C6AE-874E-BD72-F5B34C2AD8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7522" y="1020554"/>
            <a:ext cx="4524778" cy="3657600"/>
          </a:xfrm>
          <a:prstGeom prst="rect">
            <a:avLst/>
          </a:prstGeom>
        </p:spPr>
      </p:pic>
      <p:pic>
        <p:nvPicPr>
          <p:cNvPr id="9" name="Picture 8">
            <a:extLst>
              <a:ext uri="{FF2B5EF4-FFF2-40B4-BE49-F238E27FC236}">
                <a16:creationId xmlns:a16="http://schemas.microsoft.com/office/drawing/2014/main" id="{9409BD72-BC24-5340-9203-51E2899369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838" y="1020554"/>
            <a:ext cx="4524778" cy="3657600"/>
          </a:xfrm>
          <a:prstGeom prst="rect">
            <a:avLst/>
          </a:prstGeom>
        </p:spPr>
      </p:pic>
      <p:pic>
        <p:nvPicPr>
          <p:cNvPr id="11" name="Picture 10">
            <a:extLst>
              <a:ext uri="{FF2B5EF4-FFF2-40B4-BE49-F238E27FC236}">
                <a16:creationId xmlns:a16="http://schemas.microsoft.com/office/drawing/2014/main" id="{0F2B3942-CC6C-8E48-968D-BE8E7B7D24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803" y="1178750"/>
            <a:ext cx="3087584" cy="2743200"/>
          </a:xfrm>
          <a:prstGeom prst="rect">
            <a:avLst/>
          </a:prstGeom>
        </p:spPr>
      </p:pic>
      <p:pic>
        <p:nvPicPr>
          <p:cNvPr id="3" name="Picture 2">
            <a:extLst>
              <a:ext uri="{FF2B5EF4-FFF2-40B4-BE49-F238E27FC236}">
                <a16:creationId xmlns:a16="http://schemas.microsoft.com/office/drawing/2014/main" id="{A361EC93-D867-5D45-A445-16AFF9FD64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7080" y="1593578"/>
            <a:ext cx="4078808" cy="3200400"/>
          </a:xfrm>
          <a:prstGeom prst="rect">
            <a:avLst/>
          </a:prstGeom>
        </p:spPr>
      </p:pic>
      <p:pic>
        <p:nvPicPr>
          <p:cNvPr id="7" name="Picture 6">
            <a:extLst>
              <a:ext uri="{FF2B5EF4-FFF2-40B4-BE49-F238E27FC236}">
                <a16:creationId xmlns:a16="http://schemas.microsoft.com/office/drawing/2014/main" id="{9FE8053E-7926-2845-992A-E7E8538423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56549" y="5760720"/>
            <a:ext cx="770001" cy="655320"/>
          </a:xfrm>
          <a:prstGeom prst="rect">
            <a:avLst/>
          </a:prstGeom>
        </p:spPr>
      </p:pic>
      <p:sp>
        <p:nvSpPr>
          <p:cNvPr id="12" name="Rectangle 6">
            <a:extLst>
              <a:ext uri="{FF2B5EF4-FFF2-40B4-BE49-F238E27FC236}">
                <a16:creationId xmlns:a16="http://schemas.microsoft.com/office/drawing/2014/main" id="{D695D78D-AF4C-2D41-8862-A68D14F5E715}"/>
              </a:ext>
            </a:extLst>
          </p:cNvPr>
          <p:cNvSpPr>
            <a:spLocks noChangeArrowheads="1"/>
          </p:cNvSpPr>
          <p:nvPr/>
        </p:nvSpPr>
        <p:spPr bwMode="blackWhite">
          <a:xfrm>
            <a:off x="5882641" y="4948390"/>
            <a:ext cx="6136295" cy="15873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marL="285750" indent="-285750">
              <a:spcBef>
                <a:spcPts val="0"/>
              </a:spcBef>
              <a:spcAft>
                <a:spcPts val="0"/>
              </a:spcAft>
              <a:buFont typeface="Arial" panose="020B0604020202020204" pitchFamily="34" charset="0"/>
              <a:buChar char="•"/>
            </a:pPr>
            <a:r>
              <a:rPr lang="en-US" b="1" dirty="0">
                <a:solidFill>
                  <a:schemeClr val="bg1"/>
                </a:solidFill>
              </a:rPr>
              <a:t>It is the reaction to the virus that is unprecedented and represents the </a:t>
            </a:r>
            <a:r>
              <a:rPr lang="en-US" b="1" i="1" dirty="0">
                <a:solidFill>
                  <a:schemeClr val="bg1"/>
                </a:solidFill>
              </a:rPr>
              <a:t>true</a:t>
            </a:r>
            <a:r>
              <a:rPr lang="en-US" b="1" dirty="0">
                <a:solidFill>
                  <a:schemeClr val="bg1"/>
                </a:solidFill>
              </a:rPr>
              <a:t> Black Swan event</a:t>
            </a:r>
          </a:p>
          <a:p>
            <a:pPr marL="285750" indent="-285750">
              <a:spcBef>
                <a:spcPts val="0"/>
              </a:spcBef>
              <a:spcAft>
                <a:spcPts val="0"/>
              </a:spcAft>
              <a:buFont typeface="Arial" panose="020B0604020202020204" pitchFamily="34" charset="0"/>
              <a:buChar char="•"/>
            </a:pPr>
            <a:r>
              <a:rPr lang="en-US" b="1" dirty="0">
                <a:solidFill>
                  <a:schemeClr val="bg1"/>
                </a:solidFill>
              </a:rPr>
              <a:t>The ramifications of this decision will be consequential for a generation (e.g., $3 trill. in debt)</a:t>
            </a:r>
          </a:p>
        </p:txBody>
      </p:sp>
    </p:spTree>
    <p:extLst>
      <p:ext uri="{BB962C8B-B14F-4D97-AF65-F5344CB8AC3E}">
        <p14:creationId xmlns:p14="http://schemas.microsoft.com/office/powerpoint/2010/main" val="40205113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3" presetClass="entr" presetSubtype="16"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23"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1524000" y="6556376"/>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10125076" y="6656389"/>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26</a:t>
            </a:fld>
            <a:endParaRPr lang="en-US" altLang="en-US" sz="900">
              <a:solidFill>
                <a:schemeClr val="bg1"/>
              </a:solidFill>
            </a:endParaRPr>
          </a:p>
        </p:txBody>
      </p:sp>
      <p:sp>
        <p:nvSpPr>
          <p:cNvPr id="2152455" name="Rectangle 7"/>
          <p:cNvSpPr>
            <a:spLocks noChangeArrowheads="1"/>
          </p:cNvSpPr>
          <p:nvPr/>
        </p:nvSpPr>
        <p:spPr bwMode="blackWhite">
          <a:xfrm>
            <a:off x="1794679" y="1805901"/>
            <a:ext cx="8873321" cy="1595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a:solidFill>
                  <a:schemeClr val="bg1"/>
                </a:solidFill>
              </a:rPr>
              <a:t>COVID-19: Impacts on Premiums and Claims</a:t>
            </a:r>
          </a:p>
        </p:txBody>
      </p:sp>
      <p:sp>
        <p:nvSpPr>
          <p:cNvPr id="2152456" name="Rectangle 8"/>
          <p:cNvSpPr>
            <a:spLocks noChangeArrowheads="1"/>
          </p:cNvSpPr>
          <p:nvPr/>
        </p:nvSpPr>
        <p:spPr bwMode="auto">
          <a:xfrm>
            <a:off x="942846" y="3621346"/>
            <a:ext cx="10306307"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Economically Sensitive Commercial Lines Were Most Impacted in Terms of Growth</a:t>
            </a:r>
          </a:p>
          <a:p>
            <a:pPr algn="ctr">
              <a:spcBef>
                <a:spcPct val="25000"/>
              </a:spcBef>
              <a:buFont typeface="Wingdings" panose="05000000000000000000" pitchFamily="2" charset="2"/>
              <a:buNone/>
            </a:pPr>
            <a:r>
              <a:rPr lang="en-US" altLang="en-US" sz="4000" b="1" dirty="0">
                <a:solidFill>
                  <a:srgbClr val="FF0000"/>
                </a:solidFill>
              </a:rPr>
              <a:t>Auto Claims Plunged During the Early Stage of COVID—Will Claims Spike as the Economy Recovers?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0357" y="268413"/>
            <a:ext cx="4860230" cy="1241438"/>
          </a:xfrm>
          <a:prstGeom prst="rect">
            <a:avLst/>
          </a:prstGeom>
        </p:spPr>
      </p:pic>
    </p:spTree>
    <p:extLst>
      <p:ext uri="{BB962C8B-B14F-4D97-AF65-F5344CB8AC3E}">
        <p14:creationId xmlns:p14="http://schemas.microsoft.com/office/powerpoint/2010/main" val="22762825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p:txBody>
          <a:bodyPr/>
          <a:lstStyle/>
          <a:p>
            <a:pPr>
              <a:defRPr/>
            </a:pPr>
            <a:r>
              <a:rPr lang="en-US"/>
              <a:t>12/01/09 - 9pm</a:t>
            </a:r>
          </a:p>
        </p:txBody>
      </p:sp>
      <p:sp>
        <p:nvSpPr>
          <p:cNvPr id="43012"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5530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DCAFC-7995-4FB9-9A5E-5AEA2BC0659B}" type="slidenum">
              <a:rPr lang="en-US" altLang="en-US" smtClean="0"/>
              <a:pPr/>
              <a:t>27</a:t>
            </a:fld>
            <a:endParaRPr lang="en-US" altLang="en-US"/>
          </a:p>
        </p:txBody>
      </p:sp>
      <p:sp>
        <p:nvSpPr>
          <p:cNvPr id="55301" name="Rectangle 2"/>
          <p:cNvSpPr>
            <a:spLocks noGrp="1" noChangeArrowheads="1"/>
          </p:cNvSpPr>
          <p:nvPr>
            <p:ph type="title"/>
          </p:nvPr>
        </p:nvSpPr>
        <p:spPr>
          <a:xfrm>
            <a:off x="114300" y="90489"/>
            <a:ext cx="10793186" cy="860425"/>
          </a:xfrm>
        </p:spPr>
        <p:txBody>
          <a:bodyPr/>
          <a:lstStyle/>
          <a:p>
            <a:r>
              <a:rPr lang="en-US" altLang="en-US" dirty="0">
                <a:latin typeface="Arial" panose="020B0604020202020204" pitchFamily="34" charset="0"/>
              </a:rPr>
              <a:t>COVID’s Impact on DPW Growth for Largest P/C Lines: First 9-Mos. 2020 and 2019 vs. Same Period Previous Year</a:t>
            </a:r>
          </a:p>
        </p:txBody>
      </p:sp>
      <p:graphicFrame>
        <p:nvGraphicFramePr>
          <p:cNvPr id="55302" name="Object 3"/>
          <p:cNvGraphicFramePr>
            <a:graphicFrameLocks noChangeAspect="1"/>
          </p:cNvGraphicFramePr>
          <p:nvPr/>
        </p:nvGraphicFramePr>
        <p:xfrm>
          <a:off x="392485" y="1775096"/>
          <a:ext cx="11233175" cy="4480617"/>
        </p:xfrm>
        <a:graphic>
          <a:graphicData uri="http://schemas.openxmlformats.org/presentationml/2006/ole">
            <mc:AlternateContent xmlns:mc="http://schemas.openxmlformats.org/markup-compatibility/2006">
              <mc:Choice xmlns:v="urn:schemas-microsoft-com:vml" Requires="v">
                <p:oleObj name="Chart" r:id="rId3" imgW="9420297" imgH="3752781" progId="MSGraph.Chart.8">
                  <p:embed followColorScheme="full"/>
                </p:oleObj>
              </mc:Choice>
              <mc:Fallback>
                <p:oleObj name="Chart" r:id="rId3" imgW="9420297" imgH="3752781" progId="MSGraph.Chart.8">
                  <p:embed followColorScheme="full"/>
                  <p:pic>
                    <p:nvPicPr>
                      <p:cNvPr id="55302" name="Object 3"/>
                      <p:cNvPicPr>
                        <a:picLocks noChangeAspect="1" noChangeArrowheads="1"/>
                      </p:cNvPicPr>
                      <p:nvPr/>
                    </p:nvPicPr>
                    <p:blipFill>
                      <a:blip r:embed="rId4"/>
                      <a:srcRect/>
                      <a:stretch>
                        <a:fillRect/>
                      </a:stretch>
                    </p:blipFill>
                    <p:spPr bwMode="gray">
                      <a:xfrm>
                        <a:off x="392485" y="1775096"/>
                        <a:ext cx="11233175" cy="4480617"/>
                      </a:xfrm>
                      <a:prstGeom prst="rect">
                        <a:avLst/>
                      </a:prstGeom>
                      <a:noFill/>
                      <a:ln>
                        <a:noFill/>
                      </a:ln>
                    </p:spPr>
                  </p:pic>
                </p:oleObj>
              </mc:Fallback>
            </mc:AlternateContent>
          </a:graphicData>
        </a:graphic>
      </p:graphicFrame>
      <p:sp>
        <p:nvSpPr>
          <p:cNvPr id="55303" name="Rectangle 5"/>
          <p:cNvSpPr>
            <a:spLocks noChangeArrowheads="1"/>
          </p:cNvSpPr>
          <p:nvPr/>
        </p:nvSpPr>
        <p:spPr bwMode="black">
          <a:xfrm>
            <a:off x="233613" y="1331898"/>
            <a:ext cx="3113433"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Percent Change: First 9-Most 2020 vs. First 9-Mos. 2019</a:t>
            </a:r>
          </a:p>
        </p:txBody>
      </p:sp>
      <p:sp>
        <p:nvSpPr>
          <p:cNvPr id="11" name="Rectangle 4"/>
          <p:cNvSpPr>
            <a:spLocks noChangeArrowheads="1"/>
          </p:cNvSpPr>
          <p:nvPr/>
        </p:nvSpPr>
        <p:spPr bwMode="auto">
          <a:xfrm>
            <a:off x="-1" y="6515200"/>
            <a:ext cx="8934275"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 A.M. Best, First Look: </a:t>
            </a:r>
            <a:r>
              <a:rPr lang="en-US" altLang="en-US" sz="1100" i="1" dirty="0"/>
              <a:t>9-Month 2020 P/C Financial Results</a:t>
            </a:r>
            <a:r>
              <a:rPr lang="en-US" altLang="en-US" sz="1100" dirty="0"/>
              <a:t>; Risk and Uncertainty Management Center, Univ. of South Carolina.</a:t>
            </a:r>
          </a:p>
        </p:txBody>
      </p:sp>
      <p:sp>
        <p:nvSpPr>
          <p:cNvPr id="12" name="AutoShape 26"/>
          <p:cNvSpPr>
            <a:spLocks noChangeArrowheads="1"/>
          </p:cNvSpPr>
          <p:nvPr/>
        </p:nvSpPr>
        <p:spPr bwMode="blackWhite">
          <a:xfrm>
            <a:off x="1790329" y="1962334"/>
            <a:ext cx="2945119" cy="1046041"/>
          </a:xfrm>
          <a:prstGeom prst="wedgeRectCallout">
            <a:avLst>
              <a:gd name="adj1" fmla="val -48158"/>
              <a:gd name="adj2" fmla="val 1594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Workers Comp, Inland Marine and PP Auto Liability have experience the largest decline in DPW</a:t>
            </a:r>
          </a:p>
        </p:txBody>
      </p:sp>
      <p:sp>
        <p:nvSpPr>
          <p:cNvPr id="10" name="AutoShape 26"/>
          <p:cNvSpPr>
            <a:spLocks noChangeArrowheads="1"/>
          </p:cNvSpPr>
          <p:nvPr/>
        </p:nvSpPr>
        <p:spPr bwMode="blackWhite">
          <a:xfrm>
            <a:off x="2106014" y="5129521"/>
            <a:ext cx="1651371" cy="561497"/>
          </a:xfrm>
          <a:prstGeom prst="wedgeRectCallout">
            <a:avLst>
              <a:gd name="adj1" fmla="val -77822"/>
              <a:gd name="adj2" fmla="val -23713"/>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Down $3.5B </a:t>
            </a:r>
          </a:p>
        </p:txBody>
      </p:sp>
    </p:spTree>
    <p:extLst>
      <p:ext uri="{BB962C8B-B14F-4D97-AF65-F5344CB8AC3E}">
        <p14:creationId xmlns:p14="http://schemas.microsoft.com/office/powerpoint/2010/main" val="782570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p:txBody>
          <a:bodyPr/>
          <a:lstStyle/>
          <a:p>
            <a:pPr>
              <a:defRPr/>
            </a:pPr>
            <a:r>
              <a:rPr lang="en-US"/>
              <a:t>12/01/09 - 9pm</a:t>
            </a:r>
          </a:p>
        </p:txBody>
      </p:sp>
      <p:sp>
        <p:nvSpPr>
          <p:cNvPr id="43012"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5530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DCAFC-7995-4FB9-9A5E-5AEA2BC0659B}" type="slidenum">
              <a:rPr lang="en-US" altLang="en-US" smtClean="0"/>
              <a:pPr/>
              <a:t>28</a:t>
            </a:fld>
            <a:endParaRPr lang="en-US" altLang="en-US"/>
          </a:p>
        </p:txBody>
      </p:sp>
      <p:sp>
        <p:nvSpPr>
          <p:cNvPr id="55301" name="Rectangle 2"/>
          <p:cNvSpPr>
            <a:spLocks noGrp="1" noChangeArrowheads="1"/>
          </p:cNvSpPr>
          <p:nvPr>
            <p:ph type="title"/>
          </p:nvPr>
        </p:nvSpPr>
        <p:spPr>
          <a:xfrm>
            <a:off x="114300" y="90489"/>
            <a:ext cx="10864229" cy="860425"/>
          </a:xfrm>
        </p:spPr>
        <p:txBody>
          <a:bodyPr/>
          <a:lstStyle/>
          <a:p>
            <a:r>
              <a:rPr lang="en-US" altLang="en-US" dirty="0">
                <a:latin typeface="Arial" panose="020B0604020202020204" pitchFamily="34" charset="0"/>
              </a:rPr>
              <a:t>Personal Auto Claim Frequency Trends Significantly Impacted by COVID: Q2 and Q3 2020 vs. Q2 and Q3 2019</a:t>
            </a:r>
          </a:p>
        </p:txBody>
      </p:sp>
      <p:graphicFrame>
        <p:nvGraphicFramePr>
          <p:cNvPr id="55302" name="Object 3"/>
          <p:cNvGraphicFramePr>
            <a:graphicFrameLocks noChangeAspect="1"/>
          </p:cNvGraphicFramePr>
          <p:nvPr>
            <p:extLst>
              <p:ext uri="{D42A27DB-BD31-4B8C-83A1-F6EECF244321}">
                <p14:modId xmlns:p14="http://schemas.microsoft.com/office/powerpoint/2010/main" val="2517823736"/>
              </p:ext>
            </p:extLst>
          </p:nvPr>
        </p:nvGraphicFramePr>
        <p:xfrm>
          <a:off x="1426554" y="1010121"/>
          <a:ext cx="10041549" cy="4005309"/>
        </p:xfrm>
        <a:graphic>
          <a:graphicData uri="http://schemas.openxmlformats.org/presentationml/2006/ole">
            <mc:AlternateContent xmlns:mc="http://schemas.openxmlformats.org/markup-compatibility/2006">
              <mc:Choice xmlns:v="urn:schemas-microsoft-com:vml" Requires="v">
                <p:oleObj name="Chart" r:id="rId3" imgW="9420297" imgH="3752781" progId="MSGraph.Chart.8">
                  <p:embed followColorScheme="full"/>
                </p:oleObj>
              </mc:Choice>
              <mc:Fallback>
                <p:oleObj name="Chart" r:id="rId3" imgW="9420297" imgH="3752781" progId="MSGraph.Chart.8">
                  <p:embed followColorScheme="full"/>
                  <p:pic>
                    <p:nvPicPr>
                      <p:cNvPr id="55302" name="Object 3"/>
                      <p:cNvPicPr>
                        <a:picLocks noChangeAspect="1" noChangeArrowheads="1"/>
                      </p:cNvPicPr>
                      <p:nvPr/>
                    </p:nvPicPr>
                    <p:blipFill>
                      <a:blip r:embed="rId4"/>
                      <a:srcRect/>
                      <a:stretch>
                        <a:fillRect/>
                      </a:stretch>
                    </p:blipFill>
                    <p:spPr bwMode="gray">
                      <a:xfrm>
                        <a:off x="1426554" y="1010121"/>
                        <a:ext cx="10041549" cy="4005309"/>
                      </a:xfrm>
                      <a:prstGeom prst="rect">
                        <a:avLst/>
                      </a:prstGeom>
                      <a:noFill/>
                      <a:ln>
                        <a:noFill/>
                      </a:ln>
                    </p:spPr>
                  </p:pic>
                </p:oleObj>
              </mc:Fallback>
            </mc:AlternateContent>
          </a:graphicData>
        </a:graphic>
      </p:graphicFrame>
      <p:sp>
        <p:nvSpPr>
          <p:cNvPr id="55303" name="Rectangle 5"/>
          <p:cNvSpPr>
            <a:spLocks noChangeArrowheads="1"/>
          </p:cNvSpPr>
          <p:nvPr/>
        </p:nvSpPr>
        <p:spPr bwMode="black">
          <a:xfrm>
            <a:off x="480667" y="1205707"/>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Year-over-Year Change</a:t>
            </a:r>
          </a:p>
        </p:txBody>
      </p:sp>
      <p:sp>
        <p:nvSpPr>
          <p:cNvPr id="1936390" name="Rectangle 6"/>
          <p:cNvSpPr>
            <a:spLocks noChangeArrowheads="1"/>
          </p:cNvSpPr>
          <p:nvPr/>
        </p:nvSpPr>
        <p:spPr bwMode="blackWhite">
          <a:xfrm>
            <a:off x="4175185" y="5243994"/>
            <a:ext cx="6803344"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dirty="0">
                <a:solidFill>
                  <a:srgbClr val="FFFFFF"/>
                </a:solidFill>
              </a:rPr>
              <a:t>Auto Claims Fell Sharply at the Height of the Pandemic, at least through Q3 2020</a:t>
            </a:r>
          </a:p>
        </p:txBody>
      </p:sp>
      <p:sp>
        <p:nvSpPr>
          <p:cNvPr id="10" name="AutoShape 26"/>
          <p:cNvSpPr>
            <a:spLocks noChangeArrowheads="1"/>
          </p:cNvSpPr>
          <p:nvPr/>
        </p:nvSpPr>
        <p:spPr bwMode="blackWhite">
          <a:xfrm>
            <a:off x="392485" y="5114826"/>
            <a:ext cx="2920057" cy="872411"/>
          </a:xfrm>
          <a:prstGeom prst="wedgeRectCallout">
            <a:avLst>
              <a:gd name="adj1" fmla="val 60287"/>
              <a:gd name="adj2" fmla="val -1111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Collision and PD Liability claims plunged by more than 1/3</a:t>
            </a:r>
          </a:p>
        </p:txBody>
      </p:sp>
      <p:sp>
        <p:nvSpPr>
          <p:cNvPr id="11" name="Rectangle 4"/>
          <p:cNvSpPr>
            <a:spLocks noChangeArrowheads="1"/>
          </p:cNvSpPr>
          <p:nvPr/>
        </p:nvSpPr>
        <p:spPr bwMode="auto">
          <a:xfrm>
            <a:off x="-1" y="6515200"/>
            <a:ext cx="8934275"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 ISO/PCI </a:t>
            </a:r>
            <a:r>
              <a:rPr lang="en-US" altLang="en-US" sz="1100" i="1" dirty="0"/>
              <a:t>Fast Track </a:t>
            </a:r>
            <a:r>
              <a:rPr lang="en-US" altLang="en-US" sz="1100" dirty="0"/>
              <a:t>data for Q3 2020; Risk and Uncertainty Management Center, Univ. of South Carolina.</a:t>
            </a:r>
          </a:p>
        </p:txBody>
      </p:sp>
    </p:spTree>
    <p:extLst>
      <p:ext uri="{BB962C8B-B14F-4D97-AF65-F5344CB8AC3E}">
        <p14:creationId xmlns:p14="http://schemas.microsoft.com/office/powerpoint/2010/main" val="19707115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1854595" y="913217"/>
            <a:ext cx="7842715" cy="2205540"/>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Surplus Lines Growth</a:t>
            </a:r>
            <a:endParaRPr lang="en-US" sz="4200" i="1" dirty="0">
              <a:solidFill>
                <a:schemeClr val="bg1"/>
              </a:solidFill>
            </a:endParaRPr>
          </a:p>
        </p:txBody>
      </p:sp>
      <p:sp>
        <p:nvSpPr>
          <p:cNvPr id="151556" name="Rectangle 4"/>
          <p:cNvSpPr>
            <a:spLocks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29</a:t>
            </a:fld>
            <a:endParaRPr lang="en-US" sz="900">
              <a:solidFill>
                <a:schemeClr val="bg1"/>
              </a:solidFill>
            </a:endParaRPr>
          </a:p>
        </p:txBody>
      </p:sp>
      <p:sp>
        <p:nvSpPr>
          <p:cNvPr id="10" name="Rectangle 8"/>
          <p:cNvSpPr>
            <a:spLocks noChangeArrowheads="1"/>
          </p:cNvSpPr>
          <p:nvPr/>
        </p:nvSpPr>
        <p:spPr bwMode="auto">
          <a:xfrm>
            <a:off x="1854594" y="4348069"/>
            <a:ext cx="8270486"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Hard Market, CATs, COVID, Torts, Turbulent Economic Environment Should Benefit E&amp;S Market</a:t>
            </a:r>
          </a:p>
        </p:txBody>
      </p:sp>
    </p:spTree>
    <p:extLst>
      <p:ext uri="{BB962C8B-B14F-4D97-AF65-F5344CB8AC3E}">
        <p14:creationId xmlns:p14="http://schemas.microsoft.com/office/powerpoint/2010/main" val="135245543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1524000" y="6556380"/>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sp>
        <p:nvSpPr>
          <p:cNvPr id="1924102" name="Rectangle 6"/>
          <p:cNvSpPr>
            <a:spLocks noChangeArrowheads="1"/>
          </p:cNvSpPr>
          <p:nvPr/>
        </p:nvSpPr>
        <p:spPr bwMode="blackWhite">
          <a:xfrm>
            <a:off x="1885955" y="496207"/>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P/C Insurance Industry: Financial Overview Amid the COVID-19 Pandemic</a:t>
            </a:r>
          </a:p>
        </p:txBody>
      </p:sp>
      <p:sp>
        <p:nvSpPr>
          <p:cNvPr id="7" name="TextBox 5"/>
          <p:cNvSpPr txBox="1">
            <a:spLocks noChangeArrowheads="1"/>
          </p:cNvSpPr>
          <p:nvPr/>
        </p:nvSpPr>
        <p:spPr bwMode="auto">
          <a:xfrm>
            <a:off x="1705038" y="2702470"/>
            <a:ext cx="8643879" cy="3724096"/>
          </a:xfrm>
          <a:prstGeom prst="rect">
            <a:avLst/>
          </a:prstGeom>
          <a:noFill/>
          <a:ln w="9525">
            <a:noFill/>
            <a:miter lim="800000"/>
            <a:headEnd/>
            <a:tailEnd/>
          </a:ln>
        </p:spPr>
        <p:txBody>
          <a:bodyPr wrap="square">
            <a:spAutoFit/>
          </a:bodyPr>
          <a:lstStyle/>
          <a:p>
            <a:pPr algn="ctr"/>
            <a:r>
              <a:rPr lang="en-US" sz="3200" b="1" dirty="0">
                <a:solidFill>
                  <a:srgbClr val="225A7A"/>
                </a:solidFill>
              </a:rPr>
              <a:t>The P/C Insurance Industry Entered the COVID-19 Pandemic from a Position of Financial Strength</a:t>
            </a:r>
          </a:p>
          <a:p>
            <a:pPr algn="ctr"/>
            <a:endParaRPr lang="en-US" sz="3200" b="1" dirty="0">
              <a:solidFill>
                <a:srgbClr val="225A7A"/>
              </a:solidFill>
            </a:endParaRPr>
          </a:p>
          <a:p>
            <a:pPr algn="ctr"/>
            <a:r>
              <a:rPr lang="en-US" sz="3600" b="1" i="1" dirty="0">
                <a:solidFill>
                  <a:srgbClr val="C00000"/>
                </a:solidFill>
              </a:rPr>
              <a:t>Economic, Financial Market, Regulatory and Tort Risks Are Major Challenges Going Forward</a:t>
            </a:r>
            <a:endParaRPr lang="en-US" sz="2400" b="1" i="1" dirty="0">
              <a:solidFill>
                <a:srgbClr val="C00000"/>
              </a:solidFill>
            </a:endParaRP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extLst>
      <p:ext uri="{BB962C8B-B14F-4D97-AF65-F5344CB8AC3E}">
        <p14:creationId xmlns:p14="http://schemas.microsoft.com/office/powerpoint/2010/main" val="353934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77586" y="21048"/>
            <a:ext cx="9990138" cy="860426"/>
          </a:xfrm>
        </p:spPr>
        <p:txBody>
          <a:bodyPr/>
          <a:lstStyle/>
          <a:p>
            <a:r>
              <a:rPr lang="en-US" sz="3200" dirty="0">
                <a:latin typeface="Arial" panose="020B0604020202020204" pitchFamily="34" charset="0"/>
              </a:rPr>
              <a:t>U.S. Surplus Lines Premium, 2016</a:t>
            </a:r>
            <a:r>
              <a:rPr lang="en-US" sz="2800" dirty="0">
                <a:latin typeface="Arial" panose="020B0604020202020204" pitchFamily="34" charset="0"/>
              </a:rPr>
              <a:t>–</a:t>
            </a:r>
            <a:r>
              <a:rPr lang="en-US" sz="3200" dirty="0">
                <a:latin typeface="Arial" panose="020B0604020202020204" pitchFamily="34" charset="0"/>
              </a:rPr>
              <a:t>2019</a:t>
            </a:r>
            <a:endParaRPr lang="en-US" sz="3600" dirty="0">
              <a:latin typeface="Arial" panose="020B0604020202020204" pitchFamily="34" charset="0"/>
            </a:endParaRPr>
          </a:p>
        </p:txBody>
      </p:sp>
      <p:sp>
        <p:nvSpPr>
          <p:cNvPr id="14340" name="Rectangle 5"/>
          <p:cNvSpPr>
            <a:spLocks noChangeArrowheads="1"/>
          </p:cNvSpPr>
          <p:nvPr/>
        </p:nvSpPr>
        <p:spPr bwMode="auto">
          <a:xfrm>
            <a:off x="-123569" y="6630166"/>
            <a:ext cx="11343503"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pPr>
            <a:r>
              <a:rPr lang="en-US" sz="1000" dirty="0">
                <a:solidFill>
                  <a:srgbClr val="000000"/>
                </a:solidFill>
              </a:rPr>
              <a:t>Source: A.M. Best.</a:t>
            </a:r>
          </a:p>
        </p:txBody>
      </p:sp>
      <p:graphicFrame>
        <p:nvGraphicFramePr>
          <p:cNvPr id="14341" name="Object 3"/>
          <p:cNvGraphicFramePr>
            <a:graphicFrameLocks/>
          </p:cNvGraphicFramePr>
          <p:nvPr/>
        </p:nvGraphicFramePr>
        <p:xfrm>
          <a:off x="504094" y="1206809"/>
          <a:ext cx="10715840" cy="5341124"/>
        </p:xfrm>
        <a:graphic>
          <a:graphicData uri="http://schemas.openxmlformats.org/presentationml/2006/ole">
            <mc:AlternateContent xmlns:mc="http://schemas.openxmlformats.org/markup-compatibility/2006">
              <mc:Choice xmlns:v="urn:schemas-microsoft-com:vml" Requires="v">
                <p:oleObj name="Chart" r:id="rId4" imgW="8715408" imgH="5067439" progId="MSGraph.Chart.8">
                  <p:embed followColorScheme="full"/>
                </p:oleObj>
              </mc:Choice>
              <mc:Fallback>
                <p:oleObj name="Chart" r:id="rId4" imgW="8715408" imgH="5067439" progId="MSGraph.Chart.8">
                  <p:embed followColorScheme="full"/>
                  <p:pic>
                    <p:nvPicPr>
                      <p:cNvPr id="14341" name="Object 3"/>
                      <p:cNvPicPr>
                        <a:picLocks noChangeArrowheads="1"/>
                      </p:cNvPicPr>
                      <p:nvPr/>
                    </p:nvPicPr>
                    <p:blipFill>
                      <a:blip r:embed="rId5"/>
                      <a:srcRect/>
                      <a:stretch>
                        <a:fillRect/>
                      </a:stretch>
                    </p:blipFill>
                    <p:spPr bwMode="auto">
                      <a:xfrm>
                        <a:off x="504094" y="1206809"/>
                        <a:ext cx="10715840" cy="5341124"/>
                      </a:xfrm>
                      <a:prstGeom prst="rect">
                        <a:avLst/>
                      </a:prstGeom>
                      <a:noFill/>
                      <a:ln>
                        <a:noFill/>
                      </a:ln>
                    </p:spPr>
                  </p:pic>
                </p:oleObj>
              </mc:Fallback>
            </mc:AlternateContent>
          </a:graphicData>
        </a:graphic>
      </p:graphicFrame>
      <p:sp>
        <p:nvSpPr>
          <p:cNvPr id="2" name="TextBox 1"/>
          <p:cNvSpPr txBox="1"/>
          <p:nvPr/>
        </p:nvSpPr>
        <p:spPr>
          <a:xfrm>
            <a:off x="277586" y="837477"/>
            <a:ext cx="1277926" cy="369332"/>
          </a:xfrm>
          <a:prstGeom prst="rect">
            <a:avLst/>
          </a:prstGeom>
          <a:noFill/>
        </p:spPr>
        <p:txBody>
          <a:bodyPr wrap="square" rtlCol="0">
            <a:spAutoFit/>
          </a:bodyPr>
          <a:lstStyle/>
          <a:p>
            <a:pPr fontAlgn="base">
              <a:spcBef>
                <a:spcPct val="0"/>
              </a:spcBef>
              <a:spcAft>
                <a:spcPct val="0"/>
              </a:spcAft>
            </a:pPr>
            <a:r>
              <a:rPr lang="en-US" b="1" dirty="0">
                <a:solidFill>
                  <a:srgbClr val="225A7A"/>
                </a:solidFill>
              </a:rPr>
              <a:t>$ Billions</a:t>
            </a:r>
          </a:p>
        </p:txBody>
      </p:sp>
      <p:sp>
        <p:nvSpPr>
          <p:cNvPr id="9" name="AutoShape 8"/>
          <p:cNvSpPr>
            <a:spLocks noChangeArrowheads="1"/>
          </p:cNvSpPr>
          <p:nvPr/>
        </p:nvSpPr>
        <p:spPr bwMode="blackWhite">
          <a:xfrm>
            <a:off x="6953176" y="3429000"/>
            <a:ext cx="3314548" cy="1457704"/>
          </a:xfrm>
          <a:prstGeom prst="wedgeRectCallout">
            <a:avLst>
              <a:gd name="adj1" fmla="val -856"/>
              <a:gd name="adj2" fmla="val 4944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2000" b="1" dirty="0">
                <a:solidFill>
                  <a:srgbClr val="FFFFFF"/>
                </a:solidFill>
                <a:latin typeface="Arial" panose="020B0604020202020204" pitchFamily="34" charset="0"/>
                <a:cs typeface="Arial" panose="020B0604020202020204" pitchFamily="34" charset="0"/>
              </a:rPr>
              <a:t>CA current accounts for approximately 18% of all surplus lines premium written in the US</a:t>
            </a:r>
          </a:p>
        </p:txBody>
      </p:sp>
    </p:spTree>
    <p:custDataLst>
      <p:tags r:id="rId1"/>
    </p:custDataLst>
    <p:extLst>
      <p:ext uri="{BB962C8B-B14F-4D97-AF65-F5344CB8AC3E}">
        <p14:creationId xmlns:p14="http://schemas.microsoft.com/office/powerpoint/2010/main" val="162830221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77586" y="21048"/>
            <a:ext cx="9990138" cy="860426"/>
          </a:xfrm>
        </p:spPr>
        <p:txBody>
          <a:bodyPr/>
          <a:lstStyle/>
          <a:p>
            <a:r>
              <a:rPr lang="en-US" sz="3200" dirty="0">
                <a:latin typeface="Arial" panose="020B0604020202020204" pitchFamily="34" charset="0"/>
              </a:rPr>
              <a:t>California Surplus Lines Premium, 2005</a:t>
            </a:r>
            <a:r>
              <a:rPr lang="en-US" sz="2800" dirty="0">
                <a:latin typeface="Arial" panose="020B0604020202020204" pitchFamily="34" charset="0"/>
              </a:rPr>
              <a:t>–</a:t>
            </a:r>
            <a:r>
              <a:rPr lang="en-US" sz="3200" dirty="0">
                <a:latin typeface="Arial" panose="020B0604020202020204" pitchFamily="34" charset="0"/>
              </a:rPr>
              <a:t>2020</a:t>
            </a:r>
            <a:endParaRPr lang="en-US" sz="3600" dirty="0">
              <a:latin typeface="Arial" panose="020B0604020202020204" pitchFamily="34" charset="0"/>
            </a:endParaRPr>
          </a:p>
        </p:txBody>
      </p:sp>
      <p:sp>
        <p:nvSpPr>
          <p:cNvPr id="14340" name="Rectangle 5"/>
          <p:cNvSpPr>
            <a:spLocks noChangeArrowheads="1"/>
          </p:cNvSpPr>
          <p:nvPr/>
        </p:nvSpPr>
        <p:spPr bwMode="auto">
          <a:xfrm>
            <a:off x="-123569" y="6630166"/>
            <a:ext cx="11343503"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pPr>
            <a:r>
              <a:rPr lang="en-US" sz="1000" dirty="0">
                <a:solidFill>
                  <a:srgbClr val="000000"/>
                </a:solidFill>
              </a:rPr>
              <a:t>Source: Surplus Lines Association of California.</a:t>
            </a:r>
          </a:p>
        </p:txBody>
      </p:sp>
      <p:graphicFrame>
        <p:nvGraphicFramePr>
          <p:cNvPr id="14341" name="Object 3"/>
          <p:cNvGraphicFramePr>
            <a:graphicFrameLocks/>
          </p:cNvGraphicFramePr>
          <p:nvPr/>
        </p:nvGraphicFramePr>
        <p:xfrm>
          <a:off x="504094" y="1206809"/>
          <a:ext cx="10715840" cy="5341124"/>
        </p:xfrm>
        <a:graphic>
          <a:graphicData uri="http://schemas.openxmlformats.org/presentationml/2006/ole">
            <mc:AlternateContent xmlns:mc="http://schemas.openxmlformats.org/markup-compatibility/2006">
              <mc:Choice xmlns:v="urn:schemas-microsoft-com:vml" Requires="v">
                <p:oleObj name="Chart" r:id="rId4" imgW="8715408" imgH="5057879" progId="MSGraph.Chart.8">
                  <p:embed followColorScheme="full"/>
                </p:oleObj>
              </mc:Choice>
              <mc:Fallback>
                <p:oleObj name="Chart" r:id="rId4" imgW="8715408" imgH="5057879" progId="MSGraph.Chart.8">
                  <p:embed followColorScheme="full"/>
                  <p:pic>
                    <p:nvPicPr>
                      <p:cNvPr id="14341" name="Object 3"/>
                      <p:cNvPicPr>
                        <a:picLocks noChangeArrowheads="1"/>
                      </p:cNvPicPr>
                      <p:nvPr/>
                    </p:nvPicPr>
                    <p:blipFill>
                      <a:blip r:embed="rId5"/>
                      <a:srcRect/>
                      <a:stretch>
                        <a:fillRect/>
                      </a:stretch>
                    </p:blipFill>
                    <p:spPr bwMode="auto">
                      <a:xfrm>
                        <a:off x="504094" y="1206809"/>
                        <a:ext cx="10715840" cy="5341124"/>
                      </a:xfrm>
                      <a:prstGeom prst="rect">
                        <a:avLst/>
                      </a:prstGeom>
                      <a:noFill/>
                      <a:ln>
                        <a:noFill/>
                      </a:ln>
                    </p:spPr>
                  </p:pic>
                </p:oleObj>
              </mc:Fallback>
            </mc:AlternateContent>
          </a:graphicData>
        </a:graphic>
      </p:graphicFrame>
      <p:sp>
        <p:nvSpPr>
          <p:cNvPr id="10" name="PPTShape_0"/>
          <p:cNvSpPr>
            <a:spLocks noChangeArrowheads="1"/>
          </p:cNvSpPr>
          <p:nvPr/>
        </p:nvSpPr>
        <p:spPr bwMode="blackWhite">
          <a:xfrm>
            <a:off x="6743701" y="1124576"/>
            <a:ext cx="3053442" cy="1040457"/>
          </a:xfrm>
          <a:prstGeom prst="wedgeRectCallout">
            <a:avLst>
              <a:gd name="adj1" fmla="val 62720"/>
              <a:gd name="adj2" fmla="val 5439"/>
            </a:avLst>
          </a:prstGeom>
          <a:solidFill>
            <a:srgbClr val="C00000"/>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600" b="1" dirty="0">
                <a:solidFill>
                  <a:schemeClr val="bg1"/>
                </a:solidFill>
              </a:rPr>
              <a:t>Despite COVID, CA surplus lines premiums soared by 22.7% in 2020—and are up 156% since their 2010 trough</a:t>
            </a:r>
          </a:p>
        </p:txBody>
      </p:sp>
      <p:sp>
        <p:nvSpPr>
          <p:cNvPr id="2" name="TextBox 1"/>
          <p:cNvSpPr txBox="1"/>
          <p:nvPr/>
        </p:nvSpPr>
        <p:spPr>
          <a:xfrm>
            <a:off x="277586" y="837477"/>
            <a:ext cx="1277926" cy="369332"/>
          </a:xfrm>
          <a:prstGeom prst="rect">
            <a:avLst/>
          </a:prstGeom>
          <a:noFill/>
        </p:spPr>
        <p:txBody>
          <a:bodyPr wrap="square" rtlCol="0">
            <a:spAutoFit/>
          </a:bodyPr>
          <a:lstStyle/>
          <a:p>
            <a:pPr fontAlgn="base">
              <a:spcBef>
                <a:spcPct val="0"/>
              </a:spcBef>
              <a:spcAft>
                <a:spcPct val="0"/>
              </a:spcAft>
            </a:pPr>
            <a:r>
              <a:rPr lang="en-US" b="1" dirty="0">
                <a:solidFill>
                  <a:srgbClr val="225A7A"/>
                </a:solidFill>
              </a:rPr>
              <a:t>$ Billions</a:t>
            </a:r>
          </a:p>
        </p:txBody>
      </p:sp>
      <p:sp>
        <p:nvSpPr>
          <p:cNvPr id="8" name="PPTShape_0"/>
          <p:cNvSpPr>
            <a:spLocks noChangeArrowheads="1"/>
          </p:cNvSpPr>
          <p:nvPr/>
        </p:nvSpPr>
        <p:spPr bwMode="blackWhite">
          <a:xfrm>
            <a:off x="2494740" y="2008414"/>
            <a:ext cx="3053442" cy="913176"/>
          </a:xfrm>
          <a:prstGeom prst="wedgeRectCallout">
            <a:avLst>
              <a:gd name="adj1" fmla="val 16731"/>
              <a:gd name="adj2" fmla="val 110587"/>
            </a:avLst>
          </a:prstGeom>
          <a:solidFill>
            <a:srgbClr val="225A7A"/>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600" b="1" dirty="0">
                <a:solidFill>
                  <a:schemeClr val="bg1"/>
                </a:solidFill>
              </a:rPr>
              <a:t>During the financial crisis, CA surplus lines premiums plunged by 29.7%</a:t>
            </a:r>
          </a:p>
        </p:txBody>
      </p:sp>
    </p:spTree>
    <p:custDataLst>
      <p:tags r:id="rId1"/>
    </p:custDataLst>
    <p:extLst>
      <p:ext uri="{BB962C8B-B14F-4D97-AF65-F5344CB8AC3E}">
        <p14:creationId xmlns:p14="http://schemas.microsoft.com/office/powerpoint/2010/main" val="4138537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32</a:t>
            </a:fld>
            <a:endParaRPr lang="en-US" altLang="en-US"/>
          </a:p>
        </p:txBody>
      </p:sp>
      <p:sp>
        <p:nvSpPr>
          <p:cNvPr id="58373" name="Rectangle 2"/>
          <p:cNvSpPr>
            <a:spLocks noGrp="1" noChangeArrowheads="1"/>
          </p:cNvSpPr>
          <p:nvPr>
            <p:ph type="title"/>
          </p:nvPr>
        </p:nvSpPr>
        <p:spPr>
          <a:xfrm>
            <a:off x="191412" y="36057"/>
            <a:ext cx="11527970" cy="860425"/>
          </a:xfrm>
        </p:spPr>
        <p:txBody>
          <a:bodyPr/>
          <a:lstStyle/>
          <a:p>
            <a:r>
              <a:rPr lang="en-US" altLang="en-US" sz="2400" dirty="0">
                <a:latin typeface="Arial" panose="020B0604020202020204" pitchFamily="34" charset="0"/>
              </a:rPr>
              <a:t>CA Surplus Lines: Number and Average Value of Transaction, 2005-2020</a:t>
            </a:r>
          </a:p>
        </p:txBody>
      </p:sp>
      <p:graphicFrame>
        <p:nvGraphicFramePr>
          <p:cNvPr id="58374" name="Object 3"/>
          <p:cNvGraphicFramePr>
            <a:graphicFrameLocks noGrp="1"/>
          </p:cNvGraphicFramePr>
          <p:nvPr>
            <p:ph type="chart" idx="4294967295"/>
          </p:nvPr>
        </p:nvGraphicFramePr>
        <p:xfrm>
          <a:off x="1169988" y="1366838"/>
          <a:ext cx="9769475" cy="5138737"/>
        </p:xfrm>
        <a:graphic>
          <a:graphicData uri="http://schemas.openxmlformats.org/presentationml/2006/ole">
            <mc:AlternateContent xmlns:mc="http://schemas.openxmlformats.org/markup-compatibility/2006">
              <mc:Choice xmlns:v="urn:schemas-microsoft-com:vml" Requires="v">
                <p:oleObj name="Chart" r:id="rId3" imgW="8620118" imgH="4533761" progId="MSGraph.Chart.8">
                  <p:embed followColorScheme="full"/>
                </p:oleObj>
              </mc:Choice>
              <mc:Fallback>
                <p:oleObj name="Chart" r:id="rId3" imgW="8620118" imgH="4533761" progId="MSGraph.Chart.8">
                  <p:embed followColorScheme="full"/>
                  <p:pic>
                    <p:nvPicPr>
                      <p:cNvPr id="58374" name="Object 3"/>
                      <p:cNvPicPr>
                        <a:picLocks noGrp="1" noChangeArrowheads="1"/>
                      </p:cNvPicPr>
                      <p:nvPr/>
                    </p:nvPicPr>
                    <p:blipFill>
                      <a:blip r:embed="rId4"/>
                      <a:srcRect/>
                      <a:stretch>
                        <a:fillRect/>
                      </a:stretch>
                    </p:blipFill>
                    <p:spPr bwMode="gray">
                      <a:xfrm>
                        <a:off x="1169988" y="1366838"/>
                        <a:ext cx="9769475" cy="5138737"/>
                      </a:xfrm>
                      <a:prstGeom prst="rect">
                        <a:avLst/>
                      </a:prstGeom>
                      <a:noFill/>
                      <a:ln>
                        <a:noFill/>
                      </a:ln>
                      <a:effectLst/>
                    </p:spPr>
                  </p:pic>
                </p:oleObj>
              </mc:Fallback>
            </mc:AlternateContent>
          </a:graphicData>
        </a:graphic>
      </p:graphicFrame>
      <p:sp>
        <p:nvSpPr>
          <p:cNvPr id="1989639" name="AutoShape 7"/>
          <p:cNvSpPr>
            <a:spLocks noChangeArrowheads="1"/>
          </p:cNvSpPr>
          <p:nvPr/>
        </p:nvSpPr>
        <p:spPr bwMode="blackWhite">
          <a:xfrm>
            <a:off x="4624018" y="943878"/>
            <a:ext cx="2861414" cy="1494564"/>
          </a:xfrm>
          <a:prstGeom prst="wedgeRectCallout">
            <a:avLst>
              <a:gd name="adj1" fmla="val 99448"/>
              <a:gd name="adj2" fmla="val 75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The average value of surplus lines transactions in CA rose by 9.1% in 2020—and 53.8% since its 2011 trough</a:t>
            </a:r>
          </a:p>
        </p:txBody>
      </p:sp>
      <p:sp>
        <p:nvSpPr>
          <p:cNvPr id="10" name="AutoShape 8"/>
          <p:cNvSpPr>
            <a:spLocks noChangeArrowheads="1"/>
          </p:cNvSpPr>
          <p:nvPr/>
        </p:nvSpPr>
        <p:spPr bwMode="blackWhite">
          <a:xfrm>
            <a:off x="6469551" y="4765001"/>
            <a:ext cx="2729908" cy="1182920"/>
          </a:xfrm>
          <a:prstGeom prst="wedgeRectCallout">
            <a:avLst>
              <a:gd name="adj1" fmla="val 53036"/>
              <a:gd name="adj2" fmla="val -16399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panose="020B0604020202020204" pitchFamily="34" charset="0"/>
                <a:cs typeface="Arial" panose="020B0604020202020204" pitchFamily="34" charset="0"/>
              </a:rPr>
              <a:t>The number of CA Surplus Lines transactions was up 12.5% in 2020 and</a:t>
            </a:r>
            <a:r>
              <a:rPr lang="en-US" sz="1600" b="1" i="1" dirty="0">
                <a:solidFill>
                  <a:srgbClr val="FFFFFF"/>
                </a:solidFill>
                <a:latin typeface="Arial" panose="020B0604020202020204" pitchFamily="34" charset="0"/>
                <a:cs typeface="Arial" panose="020B0604020202020204" pitchFamily="34" charset="0"/>
              </a:rPr>
              <a:t>—</a:t>
            </a:r>
            <a:r>
              <a:rPr lang="en-US" sz="1600" b="1" dirty="0">
                <a:solidFill>
                  <a:srgbClr val="FFFFFF"/>
                </a:solidFill>
                <a:latin typeface="Arial" panose="020B0604020202020204" pitchFamily="34" charset="0"/>
                <a:cs typeface="Arial" panose="020B0604020202020204" pitchFamily="34" charset="0"/>
              </a:rPr>
              <a:t>and 78.4% since 2009</a:t>
            </a:r>
          </a:p>
        </p:txBody>
      </p:sp>
      <p:sp>
        <p:nvSpPr>
          <p:cNvPr id="11" name="Rectangle 5"/>
          <p:cNvSpPr>
            <a:spLocks noChangeArrowheads="1"/>
          </p:cNvSpPr>
          <p:nvPr/>
        </p:nvSpPr>
        <p:spPr bwMode="auto">
          <a:xfrm>
            <a:off x="124600" y="6590215"/>
            <a:ext cx="11343503"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pPr>
            <a:r>
              <a:rPr lang="en-US" sz="1000" dirty="0">
                <a:solidFill>
                  <a:srgbClr val="000000"/>
                </a:solidFill>
              </a:rPr>
              <a:t>Source: Surplus Lines Association of California.</a:t>
            </a:r>
          </a:p>
        </p:txBody>
      </p:sp>
    </p:spTree>
    <p:extLst>
      <p:ext uri="{BB962C8B-B14F-4D97-AF65-F5344CB8AC3E}">
        <p14:creationId xmlns:p14="http://schemas.microsoft.com/office/powerpoint/2010/main" val="2666594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22051" name="Rectangle 3"/>
          <p:cNvSpPr>
            <a:spLocks noGrp="1" noChangeArrowheads="1"/>
          </p:cNvSpPr>
          <p:nvPr>
            <p:ph type="body" idx="4294967295"/>
          </p:nvPr>
        </p:nvSpPr>
        <p:spPr>
          <a:xfrm>
            <a:off x="288579" y="168275"/>
            <a:ext cx="11614842" cy="4652963"/>
          </a:xfrm>
        </p:spPr>
        <p:txBody>
          <a:bodyPr/>
          <a:lstStyle/>
          <a:p>
            <a:pPr marL="0" indent="0">
              <a:lnSpc>
                <a:spcPct val="100000"/>
              </a:lnSpc>
              <a:buNone/>
            </a:pPr>
            <a:r>
              <a:rPr lang="en-US" sz="3200" b="1" dirty="0">
                <a:solidFill>
                  <a:srgbClr val="C00000"/>
                </a:solidFill>
              </a:rPr>
              <a:t>Reasons for Optimism for Continued E&amp;S Growth</a:t>
            </a:r>
            <a:endParaRPr lang="en-US" b="1" dirty="0">
              <a:solidFill>
                <a:srgbClr val="C00000"/>
              </a:solidFill>
            </a:endParaRPr>
          </a:p>
          <a:p>
            <a:pPr>
              <a:lnSpc>
                <a:spcPct val="100000"/>
              </a:lnSpc>
            </a:pPr>
            <a:r>
              <a:rPr lang="en-US" b="1" dirty="0"/>
              <a:t>Ongoing high CAT activity</a:t>
            </a:r>
          </a:p>
          <a:p>
            <a:pPr>
              <a:lnSpc>
                <a:spcPct val="100000"/>
              </a:lnSpc>
            </a:pPr>
            <a:r>
              <a:rPr lang="en-US" b="1" dirty="0"/>
              <a:t>Reduced capacity in in some product segments, geographies</a:t>
            </a:r>
          </a:p>
          <a:p>
            <a:pPr>
              <a:lnSpc>
                <a:spcPct val="100000"/>
              </a:lnSpc>
            </a:pPr>
            <a:r>
              <a:rPr lang="en-US" b="1" dirty="0"/>
              <a:t>Recovering economy</a:t>
            </a:r>
          </a:p>
          <a:p>
            <a:pPr>
              <a:lnSpc>
                <a:spcPct val="100000"/>
              </a:lnSpc>
            </a:pPr>
            <a:r>
              <a:rPr lang="en-US" b="1" dirty="0"/>
              <a:t>Post-COVID world will be filled with opportunity for niche pandemic plays</a:t>
            </a:r>
          </a:p>
          <a:p>
            <a:pPr>
              <a:lnSpc>
                <a:spcPct val="100000"/>
              </a:lnSpc>
            </a:pPr>
            <a:r>
              <a:rPr lang="en-US" b="1" dirty="0"/>
              <a:t> Retrenchment by major (re)insurers from carbon-based energy sector</a:t>
            </a:r>
          </a:p>
          <a:p>
            <a:pPr>
              <a:lnSpc>
                <a:spcPct val="100000"/>
              </a:lnSpc>
            </a:pPr>
            <a:r>
              <a:rPr lang="en-US" b="1" dirty="0"/>
              <a:t>Adverse/Uncertain tort trends</a:t>
            </a:r>
          </a:p>
          <a:p>
            <a:pPr>
              <a:lnSpc>
                <a:spcPct val="100000"/>
              </a:lnSpc>
            </a:pPr>
            <a:r>
              <a:rPr lang="en-US" b="1" dirty="0"/>
              <a:t>Continued proliferation of and concern over cyber risk</a:t>
            </a:r>
          </a:p>
          <a:p>
            <a:pPr>
              <a:lnSpc>
                <a:spcPct val="100000"/>
              </a:lnSpc>
            </a:pPr>
            <a:r>
              <a:rPr lang="en-US" b="1" dirty="0"/>
              <a:t>Asset market volatility/Financial Institution/M&amp;A/SPAC/IPO Risks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664858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7" end="7"/>
                                            </p:txEl>
                                          </p:spTgt>
                                        </p:tgtEl>
                                        <p:attrNameLst>
                                          <p:attrName>style.visibility</p:attrName>
                                        </p:attrNameLst>
                                      </p:cBhvr>
                                      <p:to>
                                        <p:strVal val="visible"/>
                                      </p:to>
                                    </p:set>
                                    <p:animEffect transition="in" filter="wipe(left)">
                                      <p:cBhvr>
                                        <p:cTn id="42" dur="500"/>
                                        <p:tgtEl>
                                          <p:spTgt spid="19220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8" end="8"/>
                                            </p:txEl>
                                          </p:spTgt>
                                        </p:tgtEl>
                                        <p:attrNameLst>
                                          <p:attrName>style.visibility</p:attrName>
                                        </p:attrNameLst>
                                      </p:cBhvr>
                                      <p:to>
                                        <p:strVal val="visible"/>
                                      </p:to>
                                    </p:set>
                                    <p:animEffect transition="in" filter="wipe(left)">
                                      <p:cBhvr>
                                        <p:cTn id="4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1524000" y="6556380"/>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34</a:t>
            </a:fld>
            <a:endParaRPr lang="en-US" sz="900">
              <a:solidFill>
                <a:schemeClr val="bg1"/>
              </a:solidFill>
            </a:endParaRPr>
          </a:p>
        </p:txBody>
      </p:sp>
      <p:sp>
        <p:nvSpPr>
          <p:cNvPr id="1924102" name="Rectangle 6"/>
          <p:cNvSpPr>
            <a:spLocks noChangeArrowheads="1"/>
          </p:cNvSpPr>
          <p:nvPr/>
        </p:nvSpPr>
        <p:spPr bwMode="blackWhite">
          <a:xfrm>
            <a:off x="1705036" y="717119"/>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Catastrophe Loss Update: </a:t>
            </a:r>
            <a:r>
              <a:rPr lang="en-US" sz="4400" b="1" i="1" dirty="0">
                <a:solidFill>
                  <a:srgbClr val="FFFFFF"/>
                </a:solidFill>
              </a:rPr>
              <a:t>Major Driver of Rate Pressure</a:t>
            </a:r>
          </a:p>
        </p:txBody>
      </p:sp>
      <p:sp>
        <p:nvSpPr>
          <p:cNvPr id="7" name="TextBox 5"/>
          <p:cNvSpPr txBox="1">
            <a:spLocks noChangeArrowheads="1"/>
          </p:cNvSpPr>
          <p:nvPr/>
        </p:nvSpPr>
        <p:spPr bwMode="auto">
          <a:xfrm>
            <a:off x="1300282" y="2896757"/>
            <a:ext cx="8643879" cy="3539430"/>
          </a:xfrm>
          <a:prstGeom prst="rect">
            <a:avLst/>
          </a:prstGeom>
          <a:noFill/>
          <a:ln w="9525">
            <a:noFill/>
            <a:miter lim="800000"/>
            <a:headEnd/>
            <a:tailEnd/>
          </a:ln>
        </p:spPr>
        <p:txBody>
          <a:bodyPr wrap="square">
            <a:spAutoFit/>
          </a:bodyPr>
          <a:lstStyle/>
          <a:p>
            <a:pPr algn="ctr"/>
            <a:r>
              <a:rPr lang="en-US" sz="3200" b="1" dirty="0">
                <a:solidFill>
                  <a:srgbClr val="225A7A"/>
                </a:solidFill>
              </a:rPr>
              <a:t>The 2020s Got Off to an Ominous Start</a:t>
            </a:r>
          </a:p>
          <a:p>
            <a:pPr algn="ctr"/>
            <a:endParaRPr lang="en-US" sz="3200" b="1" dirty="0">
              <a:solidFill>
                <a:srgbClr val="225A7A"/>
              </a:solidFill>
            </a:endParaRPr>
          </a:p>
          <a:p>
            <a:pPr algn="ctr"/>
            <a:r>
              <a:rPr lang="en-US" sz="3200" b="1" dirty="0">
                <a:solidFill>
                  <a:srgbClr val="00B050"/>
                </a:solidFill>
              </a:rPr>
              <a:t>CAT Losses for the 2010s Were Up Materially—Costliest Ever</a:t>
            </a:r>
          </a:p>
          <a:p>
            <a:pPr algn="ctr"/>
            <a:endParaRPr lang="en-US" sz="3200" b="1" dirty="0">
              <a:solidFill>
                <a:srgbClr val="225A7A"/>
              </a:solidFill>
            </a:endParaRPr>
          </a:p>
          <a:p>
            <a:pPr algn="ctr"/>
            <a:r>
              <a:rPr lang="en-US" sz="3200" b="1" i="1" dirty="0">
                <a:solidFill>
                  <a:srgbClr val="C00000"/>
                </a:solidFill>
              </a:rPr>
              <a:t>Primary, Reinsurance and Retro Markets</a:t>
            </a:r>
          </a:p>
          <a:p>
            <a:pPr algn="ctr"/>
            <a:r>
              <a:rPr lang="en-US" sz="3200" b="1" i="1" dirty="0">
                <a:solidFill>
                  <a:srgbClr val="C00000"/>
                </a:solidFill>
              </a:rPr>
              <a:t>All Impacted and Are Pressuring Rates</a:t>
            </a:r>
            <a:endParaRPr lang="en-US" sz="3200" b="1" i="1" dirty="0">
              <a:solidFill>
                <a:srgbClr val="66FF33"/>
              </a:solidFill>
            </a:endParaRP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spTree>
    <p:extLst>
      <p:ext uri="{BB962C8B-B14F-4D97-AF65-F5344CB8AC3E}">
        <p14:creationId xmlns:p14="http://schemas.microsoft.com/office/powerpoint/2010/main" val="632760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22051" name="Rectangle 3"/>
          <p:cNvSpPr>
            <a:spLocks noGrp="1" noChangeArrowheads="1"/>
          </p:cNvSpPr>
          <p:nvPr>
            <p:ph type="body" idx="4294967295"/>
          </p:nvPr>
        </p:nvSpPr>
        <p:spPr>
          <a:xfrm>
            <a:off x="288579" y="168275"/>
            <a:ext cx="11614842" cy="4652963"/>
          </a:xfrm>
        </p:spPr>
        <p:txBody>
          <a:bodyPr/>
          <a:lstStyle/>
          <a:p>
            <a:pPr marL="0" indent="0">
              <a:lnSpc>
                <a:spcPct val="100000"/>
              </a:lnSpc>
              <a:buNone/>
            </a:pPr>
            <a:r>
              <a:rPr lang="en-US" sz="3200" b="1" dirty="0">
                <a:solidFill>
                  <a:srgbClr val="C00000"/>
                </a:solidFill>
              </a:rPr>
              <a:t>2020 U.S. Insured Catastrophe Highlights</a:t>
            </a:r>
            <a:endParaRPr lang="en-US" b="1" dirty="0">
              <a:solidFill>
                <a:srgbClr val="C00000"/>
              </a:solidFill>
            </a:endParaRPr>
          </a:p>
          <a:p>
            <a:pPr>
              <a:lnSpc>
                <a:spcPct val="100000"/>
              </a:lnSpc>
            </a:pPr>
            <a:r>
              <a:rPr lang="en-US" b="1" dirty="0"/>
              <a:t>$67B in insured </a:t>
            </a:r>
            <a:r>
              <a:rPr lang="en-US" b="1" dirty="0" err="1"/>
              <a:t>nat</a:t>
            </a:r>
            <a:r>
              <a:rPr lang="en-US" b="1" dirty="0"/>
              <a:t> CAT losses—(3</a:t>
            </a:r>
            <a:r>
              <a:rPr lang="en-US" b="1" baseline="30000" dirty="0"/>
              <a:t>rd</a:t>
            </a:r>
            <a:r>
              <a:rPr lang="en-US" b="1" dirty="0"/>
              <a:t> costliest year ever behind 2017, 2005)</a:t>
            </a:r>
          </a:p>
          <a:p>
            <a:pPr>
              <a:lnSpc>
                <a:spcPct val="100000"/>
              </a:lnSpc>
            </a:pPr>
            <a:r>
              <a:rPr lang="en-US" b="1" dirty="0"/>
              <a:t>71 designated PCS CATs, the most in PCS’s 72-year history</a:t>
            </a:r>
          </a:p>
          <a:p>
            <a:pPr>
              <a:lnSpc>
                <a:spcPct val="100000"/>
              </a:lnSpc>
            </a:pPr>
            <a:r>
              <a:rPr lang="en-US" b="1" dirty="0"/>
              <a:t>10 declared hurricane/TS events, a PCS record (30 named storms in 2020)</a:t>
            </a:r>
          </a:p>
          <a:p>
            <a:pPr lvl="1">
              <a:lnSpc>
                <a:spcPct val="100000"/>
              </a:lnSpc>
            </a:pPr>
            <a:r>
              <a:rPr lang="en-US" b="1" dirty="0"/>
              <a:t>~$26B insured losses in North America</a:t>
            </a:r>
          </a:p>
          <a:p>
            <a:pPr>
              <a:lnSpc>
                <a:spcPct val="100000"/>
              </a:lnSpc>
            </a:pPr>
            <a:r>
              <a:rPr lang="en-US" b="1" dirty="0"/>
              <a:t>17 declared wildfire events, a new record (6 events in 2017 = previous record)</a:t>
            </a:r>
          </a:p>
          <a:p>
            <a:pPr lvl="1">
              <a:lnSpc>
                <a:spcPct val="100000"/>
              </a:lnSpc>
            </a:pPr>
            <a:r>
              <a:rPr lang="en-US" b="1" dirty="0"/>
              <a:t>~$11B insured</a:t>
            </a:r>
          </a:p>
          <a:p>
            <a:pPr>
              <a:lnSpc>
                <a:spcPct val="100000"/>
              </a:lnSpc>
            </a:pPr>
            <a:r>
              <a:rPr lang="en-US" b="1" dirty="0"/>
              <a:t>~5 million CAT claims</a:t>
            </a:r>
          </a:p>
          <a:p>
            <a:pPr>
              <a:lnSpc>
                <a:spcPct val="100000"/>
              </a:lnSpc>
            </a:pPr>
            <a:r>
              <a:rPr lang="en-US" b="1" dirty="0"/>
              <a:t>18 PCS events with insured losses &gt; $1B, a new record</a:t>
            </a:r>
          </a:p>
          <a:p>
            <a:pPr>
              <a:lnSpc>
                <a:spcPct val="100000"/>
              </a:lnSpc>
            </a:pPr>
            <a:r>
              <a:rPr lang="en-US" b="1" dirty="0"/>
              <a:t>~$1.5B in insured riot losses + other unusual manmade events (Nashville)</a:t>
            </a:r>
            <a:endParaRPr lang="en-US"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71520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8" end="8"/>
                                            </p:txEl>
                                          </p:spTgt>
                                        </p:tgtEl>
                                        <p:attrNameLst>
                                          <p:attrName>style.visibility</p:attrName>
                                        </p:attrNameLst>
                                      </p:cBhvr>
                                      <p:to>
                                        <p:strVal val="visible"/>
                                      </p:to>
                                    </p:set>
                                    <p:animEffect transition="in" filter="wipe(left)">
                                      <p:cBhvr>
                                        <p:cTn id="43" dur="500"/>
                                        <p:tgtEl>
                                          <p:spTgt spid="1922051">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22051">
                                            <p:txEl>
                                              <p:pRg st="9" end="9"/>
                                            </p:txEl>
                                          </p:spTgt>
                                        </p:tgtEl>
                                        <p:attrNameLst>
                                          <p:attrName>style.visibility</p:attrName>
                                        </p:attrNameLst>
                                      </p:cBhvr>
                                      <p:to>
                                        <p:strVal val="visible"/>
                                      </p:to>
                                    </p:set>
                                    <p:animEffect transition="in" filter="wipe(left)">
                                      <p:cBhvr>
                                        <p:cTn id="48"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214875" y="100061"/>
            <a:ext cx="7996076" cy="663635"/>
          </a:xfrm>
        </p:spPr>
        <p:txBody>
          <a:bodyPr/>
          <a:lstStyle/>
          <a:p>
            <a:r>
              <a:rPr lang="en-US" dirty="0"/>
              <a:t>U.S. Inflation-Adjusted Insured Cat Losses</a:t>
            </a:r>
          </a:p>
        </p:txBody>
      </p:sp>
      <p:sp>
        <p:nvSpPr>
          <p:cNvPr id="6" name="Text Placeholder 5"/>
          <p:cNvSpPr>
            <a:spLocks noGrp="1"/>
          </p:cNvSpPr>
          <p:nvPr>
            <p:ph type="body" sz="quarter" idx="15"/>
          </p:nvPr>
        </p:nvSpPr>
        <p:spPr>
          <a:xfrm>
            <a:off x="214875" y="6126030"/>
            <a:ext cx="7680960" cy="767741"/>
          </a:xfrm>
        </p:spPr>
        <p:txBody>
          <a:bodyPr/>
          <a:lstStyle/>
          <a:p>
            <a:endParaRPr lang="en-US" sz="1200" dirty="0">
              <a:latin typeface="Arial "/>
            </a:endParaRPr>
          </a:p>
          <a:p>
            <a:r>
              <a:rPr lang="en-US" sz="1200" dirty="0">
                <a:latin typeface="Arial "/>
              </a:rPr>
              <a:t>Sources: Property Claims Service, a Verisk Analytics business (1980-2019); 2020 figure from Munich Re; Insurance Information Institute; University of South Carolina, Risk &amp; Uncertainty Management Center.</a:t>
            </a:r>
            <a:endParaRPr lang="en-US" dirty="0">
              <a:latin typeface="Arial "/>
            </a:endParaRPr>
          </a:p>
          <a:p>
            <a:endParaRPr lang="en-US" dirty="0">
              <a:latin typeface="Arial "/>
            </a:endParaRPr>
          </a:p>
        </p:txBody>
      </p:sp>
      <p:graphicFrame>
        <p:nvGraphicFramePr>
          <p:cNvPr id="22" name="Chart 21"/>
          <p:cNvGraphicFramePr/>
          <p:nvPr>
            <p:extLst>
              <p:ext uri="{D42A27DB-BD31-4B8C-83A1-F6EECF244321}">
                <p14:modId xmlns:p14="http://schemas.microsoft.com/office/powerpoint/2010/main" val="1597837875"/>
              </p:ext>
            </p:extLst>
          </p:nvPr>
        </p:nvGraphicFramePr>
        <p:xfrm>
          <a:off x="776377" y="1227400"/>
          <a:ext cx="9412652" cy="422275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1389674" y="5303070"/>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latin typeface="Arial" panose="020B0604020202020204" pitchFamily="34" charset="0"/>
              </a:rPr>
              <a:t>Average Insured Loss per Year for 1980-2020 is $22.2 Billion</a:t>
            </a:r>
          </a:p>
        </p:txBody>
      </p:sp>
      <p:grpSp>
        <p:nvGrpSpPr>
          <p:cNvPr id="7" name="Group 6"/>
          <p:cNvGrpSpPr/>
          <p:nvPr/>
        </p:nvGrpSpPr>
        <p:grpSpPr bwMode="gray">
          <a:xfrm>
            <a:off x="8909466" y="269477"/>
            <a:ext cx="1359220" cy="795276"/>
            <a:chOff x="3077715" y="893732"/>
            <a:chExt cx="1359220" cy="795276"/>
          </a:xfrm>
        </p:grpSpPr>
        <p:sp>
          <p:nvSpPr>
            <p:cNvPr id="8" name="AutoShape 4"/>
            <p:cNvSpPr>
              <a:spLocks noChangeArrowheads="1"/>
            </p:cNvSpPr>
            <p:nvPr/>
          </p:nvSpPr>
          <p:spPr bwMode="gray">
            <a:xfrm>
              <a:off x="3077715" y="893732"/>
              <a:ext cx="1359220" cy="5943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1418" tIns="45709" rIns="91418" bIns="45709" anchor="ctr">
              <a:flatTx/>
            </a:bodyPr>
            <a:lstStyle/>
            <a:p>
              <a:pPr algn="ctr" eaLnBrk="0" hangingPunct="0">
                <a:lnSpc>
                  <a:spcPct val="90000"/>
                </a:lnSpc>
                <a:spcBef>
                  <a:spcPts val="300"/>
                </a:spcBef>
                <a:buClr>
                  <a:schemeClr val="accent2"/>
                </a:buClr>
                <a:buSzPct val="90000"/>
                <a:tabLst>
                  <a:tab pos="1603375" algn="ctr"/>
                  <a:tab pos="2627313" algn="ctr"/>
                </a:tabLst>
              </a:pPr>
              <a:r>
                <a:rPr lang="en-US" sz="1400" b="1" dirty="0">
                  <a:solidFill>
                    <a:schemeClr val="accent1"/>
                  </a:solidFill>
                  <a:latin typeface="+mj-lt"/>
                </a:rPr>
                <a:t>Harvey, Irma, Maria</a:t>
              </a:r>
            </a:p>
          </p:txBody>
        </p:sp>
        <p:cxnSp>
          <p:nvCxnSpPr>
            <p:cNvPr id="9" name="Straight Arrow Connector 8"/>
            <p:cNvCxnSpPr>
              <a:cxnSpLocks/>
            </p:cNvCxnSpPr>
            <p:nvPr/>
          </p:nvCxnSpPr>
          <p:spPr bwMode="gray">
            <a:xfrm>
              <a:off x="3697192" y="1488092"/>
              <a:ext cx="0" cy="200916"/>
            </a:xfrm>
            <a:prstGeom prst="straightConnector1">
              <a:avLst/>
            </a:prstGeom>
            <a:noFill/>
            <a:ln w="25400">
              <a:solidFill>
                <a:schemeClr val="accent1"/>
              </a:solidFill>
              <a:round/>
              <a:headEnd/>
              <a:tailEnd type="oval" w="med" len="med"/>
            </a:ln>
            <a:effectLst/>
          </p:spPr>
        </p:cxnSp>
      </p:grpSp>
      <p:sp>
        <p:nvSpPr>
          <p:cNvPr id="2" name="Rectangle 1"/>
          <p:cNvSpPr/>
          <p:nvPr/>
        </p:nvSpPr>
        <p:spPr>
          <a:xfrm>
            <a:off x="9876332" y="3580108"/>
            <a:ext cx="132064" cy="1270862"/>
          </a:xfrm>
          <a:prstGeom prst="rect">
            <a:avLst/>
          </a:prstGeom>
          <a:solidFill>
            <a:srgbClr val="225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739662" y="3301139"/>
            <a:ext cx="495945" cy="276999"/>
          </a:xfrm>
          <a:prstGeom prst="rect">
            <a:avLst/>
          </a:prstGeom>
          <a:noFill/>
        </p:spPr>
        <p:txBody>
          <a:bodyPr wrap="square" rtlCol="0">
            <a:spAutoFit/>
          </a:bodyPr>
          <a:lstStyle/>
          <a:p>
            <a:r>
              <a:rPr lang="en-US" sz="1200" b="1" dirty="0">
                <a:latin typeface="+mn-lt"/>
              </a:rPr>
              <a:t>36</a:t>
            </a:r>
          </a:p>
        </p:txBody>
      </p:sp>
      <p:sp>
        <p:nvSpPr>
          <p:cNvPr id="11" name="TextBox 10"/>
          <p:cNvSpPr txBox="1"/>
          <p:nvPr/>
        </p:nvSpPr>
        <p:spPr>
          <a:xfrm>
            <a:off x="9763108" y="4915645"/>
            <a:ext cx="495945" cy="276999"/>
          </a:xfrm>
          <a:prstGeom prst="rect">
            <a:avLst/>
          </a:prstGeom>
          <a:noFill/>
        </p:spPr>
        <p:txBody>
          <a:bodyPr wrap="square" rtlCol="0">
            <a:spAutoFit/>
          </a:bodyPr>
          <a:lstStyle/>
          <a:p>
            <a:r>
              <a:rPr lang="en-US" sz="1200" dirty="0">
                <a:latin typeface="+mn-lt"/>
              </a:rPr>
              <a:t>19</a:t>
            </a:r>
          </a:p>
        </p:txBody>
      </p:sp>
      <p:sp>
        <p:nvSpPr>
          <p:cNvPr id="12" name="TextBox 11"/>
          <p:cNvSpPr txBox="1"/>
          <p:nvPr/>
        </p:nvSpPr>
        <p:spPr>
          <a:xfrm>
            <a:off x="10419748" y="2821189"/>
            <a:ext cx="1477575" cy="2554545"/>
          </a:xfrm>
          <a:prstGeom prst="rect">
            <a:avLst/>
          </a:prstGeom>
          <a:solidFill>
            <a:srgbClr val="C00000"/>
          </a:solidFill>
        </p:spPr>
        <p:txBody>
          <a:bodyPr wrap="square" rtlCol="0">
            <a:spAutoFit/>
          </a:bodyPr>
          <a:lstStyle/>
          <a:p>
            <a:pPr algn="ctr"/>
            <a:r>
              <a:rPr lang="en-US" sz="1600" b="1" dirty="0">
                <a:solidFill>
                  <a:schemeClr val="bg1"/>
                </a:solidFill>
              </a:rPr>
              <a:t>2020 CAT losses in the US totaled $67B (not including COVID-related losses) from a record 71 PCS events</a:t>
            </a:r>
          </a:p>
        </p:txBody>
      </p:sp>
      <p:sp>
        <p:nvSpPr>
          <p:cNvPr id="15" name="TextBox 14"/>
          <p:cNvSpPr txBox="1"/>
          <p:nvPr/>
        </p:nvSpPr>
        <p:spPr>
          <a:xfrm>
            <a:off x="9967267" y="4930021"/>
            <a:ext cx="495945" cy="276999"/>
          </a:xfrm>
          <a:prstGeom prst="rect">
            <a:avLst/>
          </a:prstGeom>
          <a:noFill/>
        </p:spPr>
        <p:txBody>
          <a:bodyPr wrap="square" rtlCol="0">
            <a:spAutoFit/>
          </a:bodyPr>
          <a:lstStyle/>
          <a:p>
            <a:r>
              <a:rPr lang="en-US" sz="1200" dirty="0">
                <a:latin typeface="+mn-lt"/>
              </a:rPr>
              <a:t>20</a:t>
            </a:r>
          </a:p>
        </p:txBody>
      </p:sp>
      <p:sp>
        <p:nvSpPr>
          <p:cNvPr id="16" name="Rectangle 15"/>
          <p:cNvSpPr/>
          <p:nvPr/>
        </p:nvSpPr>
        <p:spPr>
          <a:xfrm>
            <a:off x="10093307" y="2648306"/>
            <a:ext cx="119248" cy="2199787"/>
          </a:xfrm>
          <a:prstGeom prst="rect">
            <a:avLst/>
          </a:prstGeom>
          <a:solidFill>
            <a:srgbClr val="225A7A"/>
          </a:solidFill>
          <a:ln>
            <a:solidFill>
              <a:srgbClr val="225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941056" y="2372767"/>
            <a:ext cx="495945" cy="276999"/>
          </a:xfrm>
          <a:prstGeom prst="rect">
            <a:avLst/>
          </a:prstGeom>
          <a:noFill/>
        </p:spPr>
        <p:txBody>
          <a:bodyPr wrap="square" rtlCol="0">
            <a:spAutoFit/>
          </a:bodyPr>
          <a:lstStyle/>
          <a:p>
            <a:r>
              <a:rPr lang="en-US" sz="1200" b="1" dirty="0">
                <a:latin typeface="+mn-lt"/>
              </a:rPr>
              <a:t>67</a:t>
            </a:r>
          </a:p>
        </p:txBody>
      </p:sp>
      <p:grpSp>
        <p:nvGrpSpPr>
          <p:cNvPr id="19" name="Group 18"/>
          <p:cNvGrpSpPr/>
          <p:nvPr/>
        </p:nvGrpSpPr>
        <p:grpSpPr bwMode="gray">
          <a:xfrm>
            <a:off x="9645578" y="1429127"/>
            <a:ext cx="1258211" cy="911303"/>
            <a:chOff x="3077715" y="846717"/>
            <a:chExt cx="1359220" cy="911303"/>
          </a:xfrm>
        </p:grpSpPr>
        <p:sp>
          <p:nvSpPr>
            <p:cNvPr id="20" name="AutoShape 4"/>
            <p:cNvSpPr>
              <a:spLocks noChangeArrowheads="1"/>
            </p:cNvSpPr>
            <p:nvPr/>
          </p:nvSpPr>
          <p:spPr bwMode="gray">
            <a:xfrm>
              <a:off x="3077715" y="846717"/>
              <a:ext cx="1359220" cy="77221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1418" tIns="45709" rIns="91418" bIns="45709" anchor="ctr">
              <a:flatTx/>
            </a:bodyPr>
            <a:lstStyle/>
            <a:p>
              <a:pPr algn="ctr" eaLnBrk="0" hangingPunct="0">
                <a:lnSpc>
                  <a:spcPct val="90000"/>
                </a:lnSpc>
                <a:spcBef>
                  <a:spcPts val="300"/>
                </a:spcBef>
                <a:buClr>
                  <a:schemeClr val="accent2"/>
                </a:buClr>
                <a:buSzPct val="90000"/>
                <a:tabLst>
                  <a:tab pos="1603375" algn="ctr"/>
                  <a:tab pos="2627313" algn="ctr"/>
                </a:tabLst>
              </a:pPr>
              <a:r>
                <a:rPr lang="en-US" sz="1400" b="1" dirty="0">
                  <a:solidFill>
                    <a:schemeClr val="accent1"/>
                  </a:solidFill>
                  <a:latin typeface="+mj-lt"/>
                </a:rPr>
                <a:t>30 named storms, wildfires, riots</a:t>
              </a:r>
            </a:p>
          </p:txBody>
        </p:sp>
        <p:cxnSp>
          <p:nvCxnSpPr>
            <p:cNvPr id="21" name="Straight Arrow Connector 20"/>
            <p:cNvCxnSpPr>
              <a:cxnSpLocks/>
            </p:cNvCxnSpPr>
            <p:nvPr/>
          </p:nvCxnSpPr>
          <p:spPr bwMode="gray">
            <a:xfrm>
              <a:off x="3697192" y="1557104"/>
              <a:ext cx="0" cy="200916"/>
            </a:xfrm>
            <a:prstGeom prst="straightConnector1">
              <a:avLst/>
            </a:prstGeom>
            <a:noFill/>
            <a:ln w="25400">
              <a:solidFill>
                <a:schemeClr val="accent1"/>
              </a:solidFill>
              <a:round/>
              <a:headEnd/>
              <a:tailEnd type="oval" w="med" len="med"/>
            </a:ln>
            <a:effectLst/>
          </p:spPr>
        </p:cxnSp>
      </p:grpSp>
    </p:spTree>
    <p:extLst>
      <p:ext uri="{BB962C8B-B14F-4D97-AF65-F5344CB8AC3E}">
        <p14:creationId xmlns:p14="http://schemas.microsoft.com/office/powerpoint/2010/main" val="88940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50" name="Rectangle 2"/>
          <p:cNvSpPr>
            <a:spLocks noGrp="1" noChangeArrowheads="1"/>
          </p:cNvSpPr>
          <p:nvPr>
            <p:ph type="title"/>
          </p:nvPr>
        </p:nvSpPr>
        <p:spPr>
          <a:xfrm>
            <a:off x="332167" y="40008"/>
            <a:ext cx="7400925" cy="860425"/>
          </a:xfrm>
        </p:spPr>
        <p:txBody>
          <a:bodyPr/>
          <a:lstStyle/>
          <a:p>
            <a:r>
              <a:rPr lang="en-US" dirty="0"/>
              <a:t>Top 20 Most Costly Disasters</a:t>
            </a:r>
            <a:br>
              <a:rPr lang="en-US" dirty="0"/>
            </a:br>
            <a:r>
              <a:rPr lang="en-US" dirty="0"/>
              <a:t>in U.S. History—Katrina Still Ranks #1</a:t>
            </a:r>
          </a:p>
        </p:txBody>
      </p:sp>
      <p:sp>
        <p:nvSpPr>
          <p:cNvPr id="102403" name="Rectangle 105"/>
          <p:cNvSpPr>
            <a:spLocks noGrp="1" noChangeArrowheads="1"/>
          </p:cNvSpPr>
          <p:nvPr>
            <p:ph type="dt" sz="half" idx="10"/>
          </p:nvPr>
        </p:nvSpPr>
        <p:spPr/>
        <p:txBody>
          <a:bodyPr/>
          <a:lstStyle/>
          <a:p>
            <a:pPr>
              <a:defRPr/>
            </a:pPr>
            <a:r>
              <a:rPr lang="en-US">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37</a:t>
            </a:fld>
            <a:endParaRPr lang="en-US">
              <a:solidFill>
                <a:srgbClr val="000000"/>
              </a:solidFill>
            </a:endParaRPr>
          </a:p>
        </p:txBody>
      </p:sp>
      <p:sp>
        <p:nvSpPr>
          <p:cNvPr id="31751" name="Rectangle 3"/>
          <p:cNvSpPr>
            <a:spLocks noChangeArrowheads="1"/>
          </p:cNvSpPr>
          <p:nvPr/>
        </p:nvSpPr>
        <p:spPr bwMode="black">
          <a:xfrm>
            <a:off x="679362" y="150358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2017 Dollars, $ Billions)*</a:t>
            </a:r>
          </a:p>
        </p:txBody>
      </p:sp>
      <p:graphicFrame>
        <p:nvGraphicFramePr>
          <p:cNvPr id="31746" name="Object 5"/>
          <p:cNvGraphicFramePr>
            <a:graphicFrameLocks noChangeAspect="1"/>
          </p:cNvGraphicFramePr>
          <p:nvPr>
            <p:extLst>
              <p:ext uri="{D42A27DB-BD31-4B8C-83A1-F6EECF244321}">
                <p14:modId xmlns:p14="http://schemas.microsoft.com/office/powerpoint/2010/main" val="3106132718"/>
              </p:ext>
            </p:extLst>
          </p:nvPr>
        </p:nvGraphicFramePr>
        <p:xfrm>
          <a:off x="577375" y="1799585"/>
          <a:ext cx="10050368" cy="3753537"/>
        </p:xfrm>
        <a:graphic>
          <a:graphicData uri="http://schemas.openxmlformats.org/presentationml/2006/ole">
            <mc:AlternateContent xmlns:mc="http://schemas.openxmlformats.org/markup-compatibility/2006">
              <mc:Choice xmlns:v="urn:schemas-microsoft-com:vml" Requires="v">
                <p:oleObj name="Chart" r:id="rId3" imgW="8429540" imgH="3381202" progId="MSGraph.Chart.8">
                  <p:embed followColorScheme="full"/>
                </p:oleObj>
              </mc:Choice>
              <mc:Fallback>
                <p:oleObj name="Chart" r:id="rId3" imgW="8429540" imgH="3381202" progId="MSGraph.Chart.8">
                  <p:embed followColorScheme="full"/>
                  <p:pic>
                    <p:nvPicPr>
                      <p:cNvPr id="31746" name="Object 5"/>
                      <p:cNvPicPr>
                        <a:picLocks noChangeAspect="1" noChangeArrowheads="1"/>
                      </p:cNvPicPr>
                      <p:nvPr/>
                    </p:nvPicPr>
                    <p:blipFill>
                      <a:blip r:embed="rId4"/>
                      <a:srcRect/>
                      <a:stretch>
                        <a:fillRect/>
                      </a:stretch>
                    </p:blipFill>
                    <p:spPr bwMode="gray">
                      <a:xfrm>
                        <a:off x="577375" y="1799585"/>
                        <a:ext cx="10050368" cy="3753537"/>
                      </a:xfrm>
                      <a:prstGeom prst="rect">
                        <a:avLst/>
                      </a:prstGeom>
                      <a:noFill/>
                    </p:spPr>
                  </p:pic>
                </p:oleObj>
              </mc:Fallback>
            </mc:AlternateContent>
          </a:graphicData>
        </a:graphic>
      </p:graphicFrame>
      <p:sp>
        <p:nvSpPr>
          <p:cNvPr id="2067463" name="AutoShape 7"/>
          <p:cNvSpPr>
            <a:spLocks noChangeArrowheads="1"/>
          </p:cNvSpPr>
          <p:nvPr/>
        </p:nvSpPr>
        <p:spPr bwMode="blackWhite">
          <a:xfrm>
            <a:off x="2660858" y="1935572"/>
            <a:ext cx="5072234" cy="1375646"/>
          </a:xfrm>
          <a:prstGeom prst="wedgeRectCallout">
            <a:avLst>
              <a:gd name="adj1" fmla="val 37983"/>
              <a:gd name="adj2" fmla="val 8131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9 of the top 20 mostly costly insured events in US history occurred between 2010 and 2020 (inclusive)</a:t>
            </a:r>
          </a:p>
        </p:txBody>
      </p:sp>
      <p:sp>
        <p:nvSpPr>
          <p:cNvPr id="14" name="Rectangle 5"/>
          <p:cNvSpPr>
            <a:spLocks noChangeArrowheads="1"/>
          </p:cNvSpPr>
          <p:nvPr/>
        </p:nvSpPr>
        <p:spPr bwMode="blackWhite">
          <a:xfrm>
            <a:off x="1914345" y="5399082"/>
            <a:ext cx="7376427"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17 of the 20 Most Expensive Insurance Events in US History Have Occurred Since 2004</a:t>
            </a:r>
            <a:endParaRPr lang="en-US" sz="2000" b="1" i="1" dirty="0">
              <a:solidFill>
                <a:srgbClr val="FFFFFF"/>
              </a:solidFill>
            </a:endParaRPr>
          </a:p>
        </p:txBody>
      </p:sp>
      <p:sp>
        <p:nvSpPr>
          <p:cNvPr id="13" name="Rectangle 4"/>
          <p:cNvSpPr>
            <a:spLocks noChangeArrowheads="1"/>
          </p:cNvSpPr>
          <p:nvPr/>
        </p:nvSpPr>
        <p:spPr bwMode="auto">
          <a:xfrm>
            <a:off x="93341" y="6156269"/>
            <a:ext cx="9706442" cy="701731"/>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200" dirty="0">
              <a:solidFill>
                <a:srgbClr val="000000"/>
              </a:solidFill>
            </a:endParaRPr>
          </a:p>
          <a:p>
            <a:pPr algn="l" eaLnBrk="0" fontAlgn="base" hangingPunct="0">
              <a:lnSpc>
                <a:spcPct val="85000"/>
              </a:lnSpc>
              <a:spcBef>
                <a:spcPct val="25000"/>
              </a:spcBef>
              <a:spcAft>
                <a:spcPct val="0"/>
              </a:spcAft>
              <a:buClr>
                <a:srgbClr val="FF6801"/>
              </a:buClr>
              <a:buFont typeface="Wingdings" pitchFamily="2" charset="2"/>
              <a:buNone/>
            </a:pPr>
            <a:r>
              <a:rPr lang="en-US" sz="1200" dirty="0">
                <a:solidFill>
                  <a:srgbClr val="000000"/>
                </a:solidFill>
              </a:rPr>
              <a:t>*Estimated.</a:t>
            </a:r>
          </a:p>
          <a:p>
            <a:pPr algn="l" eaLnBrk="0" fontAlgn="base" hangingPunct="0">
              <a:lnSpc>
                <a:spcPct val="85000"/>
              </a:lnSpc>
              <a:spcBef>
                <a:spcPct val="25000"/>
              </a:spcBef>
              <a:spcAft>
                <a:spcPct val="0"/>
              </a:spcAft>
              <a:buClr>
                <a:srgbClr val="FF6801"/>
              </a:buClr>
              <a:buFont typeface="Wingdings" pitchFamily="2" charset="2"/>
              <a:buNone/>
            </a:pPr>
            <a:r>
              <a:rPr lang="en-US" sz="1200" dirty="0">
                <a:solidFill>
                  <a:srgbClr val="000000"/>
                </a:solidFill>
              </a:rPr>
              <a:t>Sources: PCS, RMS, Karen Clark &amp; Co; USC Center for Risk and Uncertainty Management adjustments to 2017 dollars using the CPI.</a:t>
            </a:r>
          </a:p>
        </p:txBody>
      </p:sp>
    </p:spTree>
    <p:extLst>
      <p:ext uri="{BB962C8B-B14F-4D97-AF65-F5344CB8AC3E}">
        <p14:creationId xmlns:p14="http://schemas.microsoft.com/office/powerpoint/2010/main" val="5565902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38</a:t>
            </a:fld>
            <a:endParaRPr lang="en-US" sz="900"/>
          </a:p>
        </p:txBody>
      </p:sp>
      <p:graphicFrame>
        <p:nvGraphicFramePr>
          <p:cNvPr id="2026500" name="Object 2"/>
          <p:cNvGraphicFramePr>
            <a:graphicFrameLocks/>
          </p:cNvGraphicFramePr>
          <p:nvPr>
            <p:extLst>
              <p:ext uri="{D42A27DB-BD31-4B8C-83A1-F6EECF244321}">
                <p14:modId xmlns:p14="http://schemas.microsoft.com/office/powerpoint/2010/main" val="755786218"/>
              </p:ext>
            </p:extLst>
          </p:nvPr>
        </p:nvGraphicFramePr>
        <p:xfrm>
          <a:off x="580571" y="1165178"/>
          <a:ext cx="10435771" cy="4579938"/>
        </p:xfrm>
        <a:graphic>
          <a:graphicData uri="http://schemas.openxmlformats.org/presentationml/2006/ole">
            <mc:AlternateContent xmlns:mc="http://schemas.openxmlformats.org/markup-compatibility/2006">
              <mc:Choice xmlns:v="urn:schemas-microsoft-com:vml" Requires="v">
                <p:oleObj name="Chart" r:id="rId3" imgW="8620118" imgH="4629358" progId="MSGraph.Chart.8">
                  <p:embed followColorScheme="full"/>
                </p:oleObj>
              </mc:Choice>
              <mc:Fallback>
                <p:oleObj name="Chart" r:id="rId3" imgW="8620118" imgH="4629358" progId="MSGraph.Chart.8">
                  <p:embed followColorScheme="full"/>
                  <p:pic>
                    <p:nvPicPr>
                      <p:cNvPr id="2026500" name="Object 2"/>
                      <p:cNvPicPr>
                        <a:picLocks noChangeArrowheads="1"/>
                      </p:cNvPicPr>
                      <p:nvPr/>
                    </p:nvPicPr>
                    <p:blipFill>
                      <a:blip r:embed="rId4"/>
                      <a:srcRect/>
                      <a:stretch>
                        <a:fillRect/>
                      </a:stretch>
                    </p:blipFill>
                    <p:spPr bwMode="gray">
                      <a:xfrm>
                        <a:off x="580571" y="1165178"/>
                        <a:ext cx="10435771" cy="4579938"/>
                      </a:xfrm>
                      <a:prstGeom prst="rect">
                        <a:avLst/>
                      </a:prstGeom>
                      <a:noFill/>
                    </p:spPr>
                  </p:pic>
                </p:oleObj>
              </mc:Fallback>
            </mc:AlternateContent>
          </a:graphicData>
        </a:graphic>
      </p:graphicFrame>
      <p:sp>
        <p:nvSpPr>
          <p:cNvPr id="26630" name="Rectangle 31"/>
          <p:cNvSpPr>
            <a:spLocks noChangeArrowheads="1"/>
          </p:cNvSpPr>
          <p:nvPr/>
        </p:nvSpPr>
        <p:spPr bwMode="black">
          <a:xfrm>
            <a:off x="413929" y="1240461"/>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26632" name="Rectangle 5"/>
          <p:cNvSpPr>
            <a:spLocks noChangeArrowheads="1"/>
          </p:cNvSpPr>
          <p:nvPr/>
        </p:nvSpPr>
        <p:spPr bwMode="blackWhite">
          <a:xfrm>
            <a:off x="1605653" y="5567368"/>
            <a:ext cx="9484354"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a:solidFill>
                  <a:srgbClr val="FFFFFF"/>
                </a:solidFill>
              </a:rPr>
              <a:t>US Reinsurance Pricing Is Sensitive to CAT Activity and Ultimately Impacts Primary Insurance Pricing, Terms and Conditions.  </a:t>
            </a:r>
          </a:p>
        </p:txBody>
      </p:sp>
      <p:sp>
        <p:nvSpPr>
          <p:cNvPr id="12" name="AutoShape 23"/>
          <p:cNvSpPr>
            <a:spLocks noChangeArrowheads="1"/>
          </p:cNvSpPr>
          <p:nvPr/>
        </p:nvSpPr>
        <p:spPr bwMode="blackWhite">
          <a:xfrm>
            <a:off x="2663928" y="3917438"/>
            <a:ext cx="1144717" cy="416700"/>
          </a:xfrm>
          <a:prstGeom prst="wedgeRectCallout">
            <a:avLst>
              <a:gd name="adj1" fmla="val -72015"/>
              <a:gd name="adj2" fmla="val -61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Post-Andrew surge</a:t>
            </a:r>
          </a:p>
        </p:txBody>
      </p:sp>
      <p:sp>
        <p:nvSpPr>
          <p:cNvPr id="10" name="Title 1"/>
          <p:cNvSpPr txBox="1">
            <a:spLocks/>
          </p:cNvSpPr>
          <p:nvPr/>
        </p:nvSpPr>
        <p:spPr>
          <a:xfrm>
            <a:off x="147751" y="170486"/>
            <a:ext cx="11669486"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altLang="en-US" kern="0" dirty="0">
                <a:latin typeface="Arial" panose="020B0604020202020204" pitchFamily="34" charset="0"/>
              </a:rPr>
              <a:t>US Property Catastrophe Rate-on-Line Index: 1990 – 2020*</a:t>
            </a:r>
          </a:p>
        </p:txBody>
      </p:sp>
      <p:sp>
        <p:nvSpPr>
          <p:cNvPr id="11" name="Rectangle 4"/>
          <p:cNvSpPr>
            <a:spLocks noChangeArrowheads="1"/>
          </p:cNvSpPr>
          <p:nvPr/>
        </p:nvSpPr>
        <p:spPr bwMode="auto">
          <a:xfrm>
            <a:off x="-162352" y="6332423"/>
            <a:ext cx="8601077"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200" dirty="0">
                <a:solidFill>
                  <a:srgbClr val="000000"/>
                </a:solidFill>
              </a:rPr>
              <a:t>*As of January 1 each year.</a:t>
            </a:r>
          </a:p>
          <a:p>
            <a:pPr eaLnBrk="0" hangingPunct="0">
              <a:lnSpc>
                <a:spcPct val="85000"/>
              </a:lnSpc>
              <a:spcBef>
                <a:spcPct val="25000"/>
              </a:spcBef>
              <a:buClr>
                <a:srgbClr val="FF6801"/>
              </a:buClr>
            </a:pPr>
            <a:r>
              <a:rPr lang="en-US" altLang="en-US" sz="1200" dirty="0">
                <a:solidFill>
                  <a:srgbClr val="000000"/>
                </a:solidFill>
              </a:rPr>
              <a:t>Source: Guy Carpenter; Artimes.bm accessed at: </a:t>
            </a:r>
            <a:r>
              <a:rPr lang="en-US" sz="1200" dirty="0">
                <a:hlinkClick r:id="rId5"/>
              </a:rPr>
              <a:t>http://www.artemis.bm/us-property-cat-rate-on-line-index</a:t>
            </a:r>
            <a:r>
              <a:rPr lang="en-US" sz="1200" dirty="0"/>
              <a:t> </a:t>
            </a:r>
            <a:r>
              <a:rPr lang="en-US" altLang="en-US" sz="1200" dirty="0">
                <a:solidFill>
                  <a:srgbClr val="000000"/>
                </a:solidFill>
              </a:rPr>
              <a:t> </a:t>
            </a:r>
          </a:p>
        </p:txBody>
      </p:sp>
      <p:sp>
        <p:nvSpPr>
          <p:cNvPr id="13" name="AutoShape 23"/>
          <p:cNvSpPr>
            <a:spLocks noChangeArrowheads="1"/>
          </p:cNvSpPr>
          <p:nvPr/>
        </p:nvSpPr>
        <p:spPr bwMode="blackWhite">
          <a:xfrm>
            <a:off x="4924300" y="4182318"/>
            <a:ext cx="1144717" cy="416700"/>
          </a:xfrm>
          <a:prstGeom prst="wedgeRectCallout">
            <a:avLst>
              <a:gd name="adj1" fmla="val -42968"/>
              <a:gd name="adj2" fmla="val -15268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Post-9/11 Adjustment</a:t>
            </a:r>
          </a:p>
        </p:txBody>
      </p:sp>
      <p:sp>
        <p:nvSpPr>
          <p:cNvPr id="15" name="AutoShape 23"/>
          <p:cNvSpPr>
            <a:spLocks noChangeArrowheads="1"/>
          </p:cNvSpPr>
          <p:nvPr/>
        </p:nvSpPr>
        <p:spPr bwMode="blackWhite">
          <a:xfrm>
            <a:off x="4524760" y="1948310"/>
            <a:ext cx="1144717" cy="656488"/>
          </a:xfrm>
          <a:prstGeom prst="wedgeRectCallout">
            <a:avLst>
              <a:gd name="adj1" fmla="val 96926"/>
              <a:gd name="adj2" fmla="val -1957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Post Katrina, Rita, Wilma period</a:t>
            </a:r>
          </a:p>
        </p:txBody>
      </p:sp>
      <p:sp>
        <p:nvSpPr>
          <p:cNvPr id="16" name="AutoShape 23"/>
          <p:cNvSpPr>
            <a:spLocks noChangeArrowheads="1"/>
          </p:cNvSpPr>
          <p:nvPr/>
        </p:nvSpPr>
        <p:spPr bwMode="blackWhite">
          <a:xfrm>
            <a:off x="6641375" y="3662218"/>
            <a:ext cx="1144717" cy="463570"/>
          </a:xfrm>
          <a:prstGeom prst="wedgeRectCallout">
            <a:avLst>
              <a:gd name="adj1" fmla="val 9784"/>
              <a:gd name="adj2" fmla="val -21334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Post-Ike adjustment</a:t>
            </a:r>
          </a:p>
        </p:txBody>
      </p:sp>
      <p:sp>
        <p:nvSpPr>
          <p:cNvPr id="17" name="AutoShape 23"/>
          <p:cNvSpPr>
            <a:spLocks noChangeArrowheads="1"/>
          </p:cNvSpPr>
          <p:nvPr/>
        </p:nvSpPr>
        <p:spPr bwMode="blackWhite">
          <a:xfrm>
            <a:off x="7907257" y="3894003"/>
            <a:ext cx="1382985" cy="1120896"/>
          </a:xfrm>
          <a:prstGeom prst="wedgeRectCallout">
            <a:avLst>
              <a:gd name="adj1" fmla="val -19601"/>
              <a:gd name="adj2" fmla="val -1210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Adjustment following  record tornado losses in 2011 and Sandy in 2012</a:t>
            </a:r>
          </a:p>
        </p:txBody>
      </p:sp>
      <p:sp>
        <p:nvSpPr>
          <p:cNvPr id="18" name="AutoShape 7"/>
          <p:cNvSpPr>
            <a:spLocks noChangeArrowheads="1"/>
          </p:cNvSpPr>
          <p:nvPr/>
        </p:nvSpPr>
        <p:spPr bwMode="blackWhite">
          <a:xfrm>
            <a:off x="6977150" y="856343"/>
            <a:ext cx="4503650" cy="1510891"/>
          </a:xfrm>
          <a:prstGeom prst="wedgeRectCallout">
            <a:avLst>
              <a:gd name="adj1" fmla="val 32917"/>
              <a:gd name="adj2" fmla="val 1012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sz="2000" b="1" dirty="0">
                <a:solidFill>
                  <a:srgbClr val="FFFFFF"/>
                </a:solidFill>
              </a:rPr>
              <a:t>Record CATs in 2017 and high CAT losses in 2018/19 pressured US reinsurance prices in recent years (+9.0% in 2020, +2.6% in 2019, +7.5% in 2018)</a:t>
            </a:r>
          </a:p>
        </p:txBody>
      </p:sp>
      <p:sp>
        <p:nvSpPr>
          <p:cNvPr id="14" name="TextBox 13"/>
          <p:cNvSpPr txBox="1"/>
          <p:nvPr/>
        </p:nvSpPr>
        <p:spPr>
          <a:xfrm>
            <a:off x="9411407" y="3993481"/>
            <a:ext cx="2582885" cy="830997"/>
          </a:xfrm>
          <a:prstGeom prst="rect">
            <a:avLst/>
          </a:prstGeom>
          <a:solidFill>
            <a:srgbClr val="C00000"/>
          </a:solidFill>
        </p:spPr>
        <p:txBody>
          <a:bodyPr wrap="square" rtlCol="0">
            <a:spAutoFit/>
          </a:bodyPr>
          <a:lstStyle/>
          <a:p>
            <a:pPr algn="ctr"/>
            <a:r>
              <a:rPr lang="en-US" sz="2400" b="1" u="sng" dirty="0">
                <a:solidFill>
                  <a:schemeClr val="bg1"/>
                </a:solidFill>
              </a:rPr>
              <a:t>2020 Global </a:t>
            </a:r>
            <a:r>
              <a:rPr lang="en-US" sz="2400" b="1" u="sng" dirty="0" err="1">
                <a:solidFill>
                  <a:schemeClr val="bg1"/>
                </a:solidFill>
              </a:rPr>
              <a:t>RoL</a:t>
            </a:r>
            <a:r>
              <a:rPr lang="en-US" sz="2400" b="1" u="sng" dirty="0">
                <a:solidFill>
                  <a:schemeClr val="bg1"/>
                </a:solidFill>
              </a:rPr>
              <a:t> </a:t>
            </a:r>
            <a:r>
              <a:rPr lang="en-US" sz="2400" b="1" dirty="0">
                <a:solidFill>
                  <a:schemeClr val="bg1"/>
                </a:solidFill>
              </a:rPr>
              <a:t>+5%</a:t>
            </a:r>
          </a:p>
        </p:txBody>
      </p:sp>
    </p:spTree>
    <p:extLst>
      <p:ext uri="{BB962C8B-B14F-4D97-AF65-F5344CB8AC3E}">
        <p14:creationId xmlns:p14="http://schemas.microsoft.com/office/powerpoint/2010/main" val="31659754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2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27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3200"/>
                            </p:stCondLst>
                            <p:childTnLst>
                              <p:par>
                                <p:cTn id="21" presetID="2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37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4200"/>
                            </p:stCondLst>
                            <p:childTnLst>
                              <p:par>
                                <p:cTn id="29" presetID="22" presetClass="entr" presetSubtype="4" fill="hold" grpId="0" nodeType="afterEffect">
                                  <p:stCondLst>
                                    <p:cond delay="70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12" grpId="0" animBg="1"/>
      <p:bldP spid="13" grpId="0" animBg="1"/>
      <p:bldP spid="15" grpId="0" animBg="1"/>
      <p:bldP spid="16" grpId="0" animBg="1"/>
      <p:bldP spid="17" grpId="0" animBg="1"/>
      <p:bldP spid="18"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9100" y="122756"/>
            <a:ext cx="11667069" cy="860425"/>
          </a:xfrm>
        </p:spPr>
        <p:txBody>
          <a:bodyPr/>
          <a:lstStyle/>
          <a:p>
            <a:r>
              <a:rPr lang="en-US" dirty="0"/>
              <a:t>CAT Bond Issuance and Risk Capital Outstanding, 2010 – 2020 </a:t>
            </a:r>
          </a:p>
        </p:txBody>
      </p:sp>
      <p:sp>
        <p:nvSpPr>
          <p:cNvPr id="4" name="Date Placeholder 3"/>
          <p:cNvSpPr>
            <a:spLocks noGrp="1"/>
          </p:cNvSpPr>
          <p:nvPr>
            <p:ph type="dt" sz="half" idx="10"/>
          </p:nvPr>
        </p:nvSpPr>
        <p:spPr/>
        <p:txBody>
          <a:bodyPr/>
          <a:lstStyle/>
          <a:p>
            <a:pPr>
              <a:defRPr/>
            </a:pPr>
            <a:r>
              <a:rPr lang="en-US"/>
              <a:t>12/01/09 - 9pm</a:t>
            </a:r>
          </a:p>
        </p:txBody>
      </p:sp>
      <p:sp>
        <p:nvSpPr>
          <p:cNvPr id="5" name="Slide Number Placeholder 4"/>
          <p:cNvSpPr>
            <a:spLocks noGrp="1"/>
          </p:cNvSpPr>
          <p:nvPr>
            <p:ph type="sldNum" sz="quarter" idx="12"/>
          </p:nvPr>
        </p:nvSpPr>
        <p:spPr/>
        <p:txBody>
          <a:bodyPr/>
          <a:lstStyle/>
          <a:p>
            <a:pPr>
              <a:defRPr/>
            </a:pPr>
            <a:fld id="{CAFC86FA-B60D-423D-926C-A543DAD8D6AE}" type="slidenum">
              <a:rPr lang="en-US" smtClean="0"/>
              <a:pPr>
                <a:defRPr/>
              </a:pPr>
              <a:t>39</a:t>
            </a:fld>
            <a:endParaRPr lang="en-US"/>
          </a:p>
        </p:txBody>
      </p:sp>
      <p:sp>
        <p:nvSpPr>
          <p:cNvPr id="7" name="Rectangle 4"/>
          <p:cNvSpPr>
            <a:spLocks noChangeArrowheads="1"/>
          </p:cNvSpPr>
          <p:nvPr/>
        </p:nvSpPr>
        <p:spPr bwMode="auto">
          <a:xfrm>
            <a:off x="-57151" y="6633671"/>
            <a:ext cx="9560379"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 Guy Carpenter Securities, </a:t>
            </a:r>
            <a:r>
              <a:rPr lang="en-US" altLang="en-US" sz="1100" i="1" dirty="0"/>
              <a:t>January 2021 Renewal Report</a:t>
            </a:r>
            <a:r>
              <a:rPr lang="en-US" altLang="en-US" sz="1100" dirty="0"/>
              <a:t>; Risk and Uncertainty Management Center, University of South Carolina.</a:t>
            </a:r>
          </a:p>
        </p:txBody>
      </p:sp>
      <p:pic>
        <p:nvPicPr>
          <p:cNvPr id="9" name="Picture 8"/>
          <p:cNvPicPr>
            <a:picLocks noChangeAspect="1"/>
          </p:cNvPicPr>
          <p:nvPr/>
        </p:nvPicPr>
        <p:blipFill>
          <a:blip r:embed="rId2"/>
          <a:stretch>
            <a:fillRect/>
          </a:stretch>
        </p:blipFill>
        <p:spPr>
          <a:xfrm>
            <a:off x="114300" y="2146209"/>
            <a:ext cx="11956670" cy="4309383"/>
          </a:xfrm>
          <a:prstGeom prst="rect">
            <a:avLst/>
          </a:prstGeom>
        </p:spPr>
      </p:pic>
      <p:sp>
        <p:nvSpPr>
          <p:cNvPr id="10" name="AutoShape 7"/>
          <p:cNvSpPr>
            <a:spLocks noChangeArrowheads="1"/>
          </p:cNvSpPr>
          <p:nvPr/>
        </p:nvSpPr>
        <p:spPr bwMode="blackWhite">
          <a:xfrm>
            <a:off x="3491593" y="1435962"/>
            <a:ext cx="5049454" cy="1018891"/>
          </a:xfrm>
          <a:prstGeom prst="wedgeRectCallout">
            <a:avLst>
              <a:gd name="adj1" fmla="val 34005"/>
              <a:gd name="adj2" fmla="val 25549"/>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sz="2000" b="1" dirty="0">
                <a:solidFill>
                  <a:srgbClr val="FFFFFF"/>
                </a:solidFill>
              </a:rPr>
              <a:t>Despite COVID, both CAT bond issuance and Risk Capital Outstanding reached new record highs in 2020</a:t>
            </a:r>
          </a:p>
        </p:txBody>
      </p:sp>
    </p:spTree>
    <p:extLst>
      <p:ext uri="{BB962C8B-B14F-4D97-AF65-F5344CB8AC3E}">
        <p14:creationId xmlns:p14="http://schemas.microsoft.com/office/powerpoint/2010/main" val="279652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rPr>
              <a:t>12/01/09 - 9pm</a:t>
            </a:r>
          </a:p>
        </p:txBody>
      </p:sp>
      <p:sp>
        <p:nvSpPr>
          <p:cNvPr id="47108"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rPr>
              <a:t>eSlide – P6466 – The Financial Crisis and the Future of the P/C</a:t>
            </a:r>
          </a:p>
        </p:txBody>
      </p:sp>
      <p:sp>
        <p:nvSpPr>
          <p:cNvPr id="47109" name="Rectangle 110"/>
          <p:cNvSpPr txBox="1">
            <a:spLocks noGrp="1"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rPr>
              <a:pPr algn="r" eaLnBrk="0" fontAlgn="base" hangingPunct="0">
                <a:lnSpc>
                  <a:spcPct val="85000"/>
                </a:lnSpc>
                <a:spcBef>
                  <a:spcPct val="20000"/>
                </a:spcBef>
                <a:spcAft>
                  <a:spcPct val="0"/>
                </a:spcAft>
              </a:pPr>
              <a:t>4</a:t>
            </a:fld>
            <a:endParaRPr lang="en-US" sz="900">
              <a:solidFill>
                <a:srgbClr val="000000"/>
              </a:solidFill>
            </a:endParaRPr>
          </a:p>
        </p:txBody>
      </p:sp>
      <p:sp>
        <p:nvSpPr>
          <p:cNvPr id="47110" name="Rectangle 2"/>
          <p:cNvSpPr>
            <a:spLocks noGrp="1" noChangeArrowheads="1"/>
          </p:cNvSpPr>
          <p:nvPr>
            <p:ph type="title" idx="4294967295"/>
          </p:nvPr>
        </p:nvSpPr>
        <p:spPr>
          <a:xfrm>
            <a:off x="179387" y="77451"/>
            <a:ext cx="7793038" cy="860425"/>
          </a:xfrm>
        </p:spPr>
        <p:txBody>
          <a:bodyPr/>
          <a:lstStyle/>
          <a:p>
            <a:r>
              <a:rPr lang="en-US" dirty="0"/>
              <a:t>Policyholder Surplus (Capacity), </a:t>
            </a:r>
            <a:br>
              <a:rPr lang="en-US" dirty="0"/>
            </a:br>
            <a:r>
              <a:rPr lang="en-US" dirty="0"/>
              <a:t>2006:Q4–2020:Q3</a:t>
            </a:r>
          </a:p>
        </p:txBody>
      </p:sp>
      <p:sp>
        <p:nvSpPr>
          <p:cNvPr id="47111" name="Rectangle 4"/>
          <p:cNvSpPr>
            <a:spLocks noChangeArrowheads="1"/>
          </p:cNvSpPr>
          <p:nvPr/>
        </p:nvSpPr>
        <p:spPr bwMode="auto">
          <a:xfrm>
            <a:off x="0" y="6403323"/>
            <a:ext cx="4376057" cy="452432"/>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200" dirty="0">
                <a:solidFill>
                  <a:srgbClr val="000000"/>
                </a:solidFill>
              </a:rPr>
              <a:t>Sources: ISO, A.M .Best;  Risk and Uncertainty Management Center, University of South Carolina.</a:t>
            </a:r>
          </a:p>
        </p:txBody>
      </p:sp>
      <p:sp>
        <p:nvSpPr>
          <p:cNvPr id="47112" name="PPTShape_0"/>
          <p:cNvSpPr>
            <a:spLocks noChangeArrowheads="1"/>
          </p:cNvSpPr>
          <p:nvPr/>
        </p:nvSpPr>
        <p:spPr bwMode="black">
          <a:xfrm>
            <a:off x="1161143" y="1094483"/>
            <a:ext cx="1262743"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graphicFrame>
        <p:nvGraphicFramePr>
          <p:cNvPr id="47106" name="Object 3"/>
          <p:cNvGraphicFramePr>
            <a:graphicFrameLocks/>
          </p:cNvGraphicFramePr>
          <p:nvPr>
            <p:extLst>
              <p:ext uri="{D42A27DB-BD31-4B8C-83A1-F6EECF244321}">
                <p14:modId xmlns:p14="http://schemas.microsoft.com/office/powerpoint/2010/main" val="894558343"/>
              </p:ext>
            </p:extLst>
          </p:nvPr>
        </p:nvGraphicFramePr>
        <p:xfrm>
          <a:off x="569343" y="1299786"/>
          <a:ext cx="10938295" cy="3362325"/>
        </p:xfrm>
        <a:graphic>
          <a:graphicData uri="http://schemas.openxmlformats.org/presentationml/2006/ole">
            <mc:AlternateContent xmlns:mc="http://schemas.openxmlformats.org/markup-compatibility/2006">
              <mc:Choice xmlns:v="urn:schemas-microsoft-com:vml" Requires="v">
                <p:oleObj name="Chart" r:id="rId4" imgW="8801126" imgH="3286021" progId="MSGraph.Chart.8">
                  <p:embed followColorScheme="full"/>
                </p:oleObj>
              </mc:Choice>
              <mc:Fallback>
                <p:oleObj name="Chart" r:id="rId4" imgW="8801126" imgH="3286021" progId="MSGraph.Chart.8">
                  <p:embed followColorScheme="full"/>
                  <p:pic>
                    <p:nvPicPr>
                      <p:cNvPr id="0" name=""/>
                      <p:cNvPicPr>
                        <a:picLocks noChangeArrowheads="1"/>
                      </p:cNvPicPr>
                      <p:nvPr/>
                    </p:nvPicPr>
                    <p:blipFill>
                      <a:blip r:embed="rId5"/>
                      <a:srcRect/>
                      <a:stretch>
                        <a:fillRect/>
                      </a:stretch>
                    </p:blipFill>
                    <p:spPr bwMode="auto">
                      <a:xfrm>
                        <a:off x="569343" y="1299786"/>
                        <a:ext cx="10938295" cy="3362325"/>
                      </a:xfrm>
                      <a:prstGeom prst="rect">
                        <a:avLst/>
                      </a:prstGeom>
                      <a:noFill/>
                      <a:ln>
                        <a:noFill/>
                      </a:ln>
                      <a:effectLst/>
                    </p:spPr>
                  </p:pic>
                </p:oleObj>
              </mc:Fallback>
            </mc:AlternateContent>
          </a:graphicData>
        </a:graphic>
      </p:graphicFrame>
      <p:sp>
        <p:nvSpPr>
          <p:cNvPr id="7200776" name="AutoShape 8"/>
          <p:cNvSpPr>
            <a:spLocks noChangeArrowheads="1"/>
          </p:cNvSpPr>
          <p:nvPr/>
        </p:nvSpPr>
        <p:spPr bwMode="blackWhite">
          <a:xfrm>
            <a:off x="2877112" y="1449360"/>
            <a:ext cx="1410175" cy="883159"/>
          </a:xfrm>
          <a:prstGeom prst="wedgeRectCallout">
            <a:avLst>
              <a:gd name="adj1" fmla="val -17568"/>
              <a:gd name="adj2" fmla="val 1731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Financial Crisis          (-16.2%)</a:t>
            </a:r>
          </a:p>
        </p:txBody>
      </p:sp>
      <p:sp>
        <p:nvSpPr>
          <p:cNvPr id="47122" name="Text Box 5"/>
          <p:cNvSpPr txBox="1">
            <a:spLocks noChangeArrowheads="1"/>
          </p:cNvSpPr>
          <p:nvPr/>
        </p:nvSpPr>
        <p:spPr bwMode="auto">
          <a:xfrm>
            <a:off x="7323089" y="5440562"/>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endParaRPr>
          </a:p>
          <a:p>
            <a:pPr eaLnBrk="0" fontAlgn="base" hangingPunct="0">
              <a:lnSpc>
                <a:spcPct val="85000"/>
              </a:lnSpc>
              <a:spcBef>
                <a:spcPct val="25000"/>
              </a:spcBef>
              <a:spcAft>
                <a:spcPct val="0"/>
              </a:spcAft>
            </a:pPr>
            <a:endParaRPr lang="en-US" sz="1600" b="1" dirty="0">
              <a:solidFill>
                <a:srgbClr val="000000"/>
              </a:solidFill>
            </a:endParaRPr>
          </a:p>
          <a:p>
            <a:pPr eaLnBrk="0" fontAlgn="base" hangingPunct="0">
              <a:lnSpc>
                <a:spcPct val="85000"/>
              </a:lnSpc>
              <a:spcBef>
                <a:spcPct val="25000"/>
              </a:spcBef>
              <a:spcAft>
                <a:spcPct val="0"/>
              </a:spcAft>
            </a:pPr>
            <a:endParaRPr lang="en-US" sz="1600" b="1" i="1" dirty="0">
              <a:solidFill>
                <a:srgbClr val="339966"/>
              </a:solidFill>
            </a:endParaRPr>
          </a:p>
        </p:txBody>
      </p:sp>
      <p:sp>
        <p:nvSpPr>
          <p:cNvPr id="47116" name="Text Box 18"/>
          <p:cNvSpPr txBox="1">
            <a:spLocks noChangeArrowheads="1"/>
          </p:cNvSpPr>
          <p:nvPr/>
        </p:nvSpPr>
        <p:spPr bwMode="auto">
          <a:xfrm>
            <a:off x="371705" y="5074476"/>
            <a:ext cx="339579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rPr>
              <a:t>2010:Q1 data includes $22.5B of paid-in capital from a holding company parent for one insurer’s investment in a non-insurance business.  </a:t>
            </a:r>
          </a:p>
        </p:txBody>
      </p:sp>
      <p:sp>
        <p:nvSpPr>
          <p:cNvPr id="19" name="PPTShape_2"/>
          <p:cNvSpPr>
            <a:spLocks noChangeArrowheads="1"/>
          </p:cNvSpPr>
          <p:nvPr/>
        </p:nvSpPr>
        <p:spPr bwMode="blackWhite">
          <a:xfrm>
            <a:off x="4598243" y="1343927"/>
            <a:ext cx="2563812" cy="934169"/>
          </a:xfrm>
          <a:prstGeom prst="wedgeRectCallout">
            <a:avLst>
              <a:gd name="adj1" fmla="val -18589"/>
              <a:gd name="adj2" fmla="val 12376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Drop due to near-record 2011 CAT losses            (-4.9%)</a:t>
            </a:r>
          </a:p>
        </p:txBody>
      </p:sp>
      <p:sp>
        <p:nvSpPr>
          <p:cNvPr id="15" name="Rectangle 5"/>
          <p:cNvSpPr>
            <a:spLocks noChangeArrowheads="1"/>
          </p:cNvSpPr>
          <p:nvPr/>
        </p:nvSpPr>
        <p:spPr bwMode="blackWhite">
          <a:xfrm>
            <a:off x="4880385" y="4826618"/>
            <a:ext cx="6260558" cy="1724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400" b="1" dirty="0">
                <a:solidFill>
                  <a:srgbClr val="FFFFFF"/>
                </a:solidFill>
              </a:rPr>
              <a:t>Policyholder Surplus is the industry’s financial cushion against large insured events, periods of economic stress and financial market volatility.  It is also a source of capital to underwrite new risks.</a:t>
            </a:r>
          </a:p>
        </p:txBody>
      </p:sp>
      <p:sp>
        <p:nvSpPr>
          <p:cNvPr id="17" name="PPTShape_2"/>
          <p:cNvSpPr>
            <a:spLocks noChangeArrowheads="1"/>
          </p:cNvSpPr>
          <p:nvPr/>
        </p:nvSpPr>
        <p:spPr bwMode="blackWhite">
          <a:xfrm>
            <a:off x="7162055" y="77451"/>
            <a:ext cx="4792871" cy="1110691"/>
          </a:xfrm>
          <a:prstGeom prst="wedgeRectCallout">
            <a:avLst>
              <a:gd name="adj1" fmla="val 28954"/>
              <a:gd name="adj2" fmla="val 76737"/>
            </a:avLst>
          </a:prstGeom>
          <a:solidFill>
            <a:srgbClr val="FF0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The P/C insurance industry entered the COVID-19 pandemic from a position strength and was able to withstand the 9.0% surplus decline in Q1 2020 (far less than during the Financial Crisis). 2020 ended with record surplus.</a:t>
            </a:r>
          </a:p>
        </p:txBody>
      </p:sp>
    </p:spTree>
    <p:custDataLst>
      <p:tags r:id="rId1"/>
    </p:custDataLst>
    <p:extLst>
      <p:ext uri="{BB962C8B-B14F-4D97-AF65-F5344CB8AC3E}">
        <p14:creationId xmlns:p14="http://schemas.microsoft.com/office/powerpoint/2010/main" val="2545596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3" presetClass="entr" presetSubtype="16"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9" grpId="0" animBg="1"/>
      <p:bldP spid="15"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2105025" y="1066219"/>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INVESTMENTS: </a:t>
            </a:r>
            <a:br>
              <a:rPr lang="en-US" sz="3800" dirty="0">
                <a:solidFill>
                  <a:schemeClr val="bg1"/>
                </a:solidFill>
              </a:rPr>
            </a:br>
            <a:r>
              <a:rPr lang="en-US" sz="3800" dirty="0">
                <a:solidFill>
                  <a:schemeClr val="bg1"/>
                </a:solidFill>
              </a:rPr>
              <a:t>THE NEW REALITY</a:t>
            </a:r>
          </a:p>
        </p:txBody>
      </p:sp>
      <p:sp>
        <p:nvSpPr>
          <p:cNvPr id="143363" name="Rectangle 3"/>
          <p:cNvSpPr>
            <a:spLocks noChangeArrowheads="1"/>
          </p:cNvSpPr>
          <p:nvPr/>
        </p:nvSpPr>
        <p:spPr bwMode="auto">
          <a:xfrm>
            <a:off x="1524000" y="6556380"/>
            <a:ext cx="9144000" cy="301625"/>
          </a:xfrm>
          <a:prstGeom prst="rect">
            <a:avLst/>
          </a:prstGeom>
          <a:solidFill>
            <a:srgbClr val="225A7A"/>
          </a:solidFill>
          <a:ln w="9525">
            <a:noFill/>
            <a:miter lim="800000"/>
            <a:headEnd/>
            <a:tailEnd/>
          </a:ln>
        </p:spPr>
        <p:txBody>
          <a:bodyPr wrap="none" anchor="ctr"/>
          <a:lstStyle/>
          <a:p>
            <a:endParaRPr lang="en-US"/>
          </a:p>
        </p:txBody>
      </p:sp>
      <p:sp>
        <p:nvSpPr>
          <p:cNvPr id="6" name="Rectangle 8"/>
          <p:cNvSpPr>
            <a:spLocks noChangeArrowheads="1"/>
          </p:cNvSpPr>
          <p:nvPr/>
        </p:nvSpPr>
        <p:spPr bwMode="auto">
          <a:xfrm>
            <a:off x="1264920" y="2832284"/>
            <a:ext cx="9944103" cy="317009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Investment Performance Is a Key Driver of Insurer Profitability</a:t>
            </a:r>
          </a:p>
          <a:p>
            <a:pPr marL="292100" indent="-292100" algn="ctr" eaLnBrk="0" hangingPunct="0">
              <a:lnSpc>
                <a:spcPct val="90000"/>
              </a:lnSpc>
              <a:spcBef>
                <a:spcPct val="25000"/>
              </a:spcBef>
              <a:buClr>
                <a:schemeClr val="accent2"/>
              </a:buClr>
            </a:pPr>
            <a:r>
              <a:rPr lang="en-US" sz="4000" b="1" dirty="0">
                <a:solidFill>
                  <a:srgbClr val="225A7A"/>
                </a:solidFill>
              </a:rPr>
              <a:t> </a:t>
            </a:r>
            <a:r>
              <a:rPr lang="en-US" sz="4000" b="1" dirty="0">
                <a:solidFill>
                  <a:srgbClr val="C00000"/>
                </a:solidFill>
              </a:rPr>
              <a:t>Aggressive Rate Cuts Will Adversely Impact Invest Insurer Earnings</a:t>
            </a:r>
          </a:p>
          <a:p>
            <a:pPr marL="292100" indent="-292100" algn="ctr" eaLnBrk="0" hangingPunct="0">
              <a:lnSpc>
                <a:spcPct val="90000"/>
              </a:lnSpc>
              <a:spcBef>
                <a:spcPct val="25000"/>
              </a:spcBef>
              <a:buClr>
                <a:schemeClr val="accent2"/>
              </a:buClr>
            </a:pPr>
            <a:r>
              <a:rPr lang="en-US" sz="4000" b="1" dirty="0">
                <a:solidFill>
                  <a:srgbClr val="00B050"/>
                </a:solidFill>
              </a:rPr>
              <a:t>Financial Crisis </a:t>
            </a:r>
            <a:r>
              <a:rPr lang="en-US" sz="4000" b="1" i="1" dirty="0">
                <a:solidFill>
                  <a:srgbClr val="00B050"/>
                </a:solidFill>
              </a:rPr>
              <a:t>Déjà Vu</a:t>
            </a:r>
            <a:r>
              <a:rPr lang="en-US" sz="4000" b="1" dirty="0">
                <a:solidFill>
                  <a:srgbClr val="00B050"/>
                </a:solidFill>
              </a:rPr>
              <a:t>?</a:t>
            </a:r>
          </a:p>
        </p:txBody>
      </p:sp>
      <p:sp>
        <p:nvSpPr>
          <p:cNvPr id="7" name="Date Placeholder 6"/>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109471932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604838" y="90488"/>
            <a:ext cx="11587162" cy="860425"/>
          </a:xfrm>
        </p:spPr>
        <p:txBody>
          <a:bodyPr/>
          <a:lstStyle/>
          <a:p>
            <a:r>
              <a:rPr lang="en-US" dirty="0"/>
              <a:t>Property/Casualty Insurance Industry Investment Income: 2000–2020E</a:t>
            </a:r>
            <a:endParaRPr lang="en-US" baseline="30000" dirty="0"/>
          </a:p>
        </p:txBody>
      </p:sp>
      <p:graphicFrame>
        <p:nvGraphicFramePr>
          <p:cNvPr id="58370" name="Object 3"/>
          <p:cNvGraphicFramePr>
            <a:graphicFrameLocks/>
          </p:cNvGraphicFramePr>
          <p:nvPr>
            <p:extLst>
              <p:ext uri="{D42A27DB-BD31-4B8C-83A1-F6EECF244321}">
                <p14:modId xmlns:p14="http://schemas.microsoft.com/office/powerpoint/2010/main" val="2013423998"/>
              </p:ext>
            </p:extLst>
          </p:nvPr>
        </p:nvGraphicFramePr>
        <p:xfrm>
          <a:off x="1017814" y="1242730"/>
          <a:ext cx="9421586" cy="4036268"/>
        </p:xfrm>
        <a:graphic>
          <a:graphicData uri="http://schemas.openxmlformats.org/presentationml/2006/ole">
            <mc:AlternateContent xmlns:mc="http://schemas.openxmlformats.org/markup-compatibility/2006">
              <mc:Choice xmlns:v="urn:schemas-microsoft-com:vml" Requires="v">
                <p:oleObj name="Chart" r:id="rId3" imgW="8419970" imgH="3657600" progId="MSGraph.Chart.8">
                  <p:embed followColorScheme="full"/>
                </p:oleObj>
              </mc:Choice>
              <mc:Fallback>
                <p:oleObj name="Chart" r:id="rId3" imgW="8419970" imgH="3657600" progId="MSGraph.Chart.8">
                  <p:embed followColorScheme="full"/>
                  <p:pic>
                    <p:nvPicPr>
                      <p:cNvPr id="0" name=""/>
                      <p:cNvPicPr>
                        <a:picLocks noChangeArrowheads="1"/>
                      </p:cNvPicPr>
                      <p:nvPr/>
                    </p:nvPicPr>
                    <p:blipFill>
                      <a:blip r:embed="rId4"/>
                      <a:srcRect/>
                      <a:stretch>
                        <a:fillRect/>
                      </a:stretch>
                    </p:blipFill>
                    <p:spPr bwMode="auto">
                      <a:xfrm>
                        <a:off x="1017814" y="1242730"/>
                        <a:ext cx="9421586" cy="4036268"/>
                      </a:xfrm>
                      <a:prstGeom prst="rect">
                        <a:avLst/>
                      </a:prstGeom>
                      <a:noFill/>
                      <a:ln>
                        <a:noFill/>
                      </a:ln>
                      <a:effectLst/>
                    </p:spPr>
                  </p:pic>
                </p:oleObj>
              </mc:Fallback>
            </mc:AlternateContent>
          </a:graphicData>
        </a:graphic>
      </p:graphicFrame>
      <p:sp>
        <p:nvSpPr>
          <p:cNvPr id="242692" name="Rectangle 4"/>
          <p:cNvSpPr>
            <a:spLocks noChangeArrowheads="1"/>
          </p:cNvSpPr>
          <p:nvPr/>
        </p:nvSpPr>
        <p:spPr bwMode="blackWhite">
          <a:xfrm>
            <a:off x="825499" y="5301712"/>
            <a:ext cx="10423071" cy="73623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Due to persistently low interest rates, investment income remained below pre-crisis levels for a decade.  Lower interest rates post-COVID will drive investment income down once again.</a:t>
            </a:r>
          </a:p>
        </p:txBody>
      </p:sp>
      <p:sp>
        <p:nvSpPr>
          <p:cNvPr id="58373" name="Rectangle 5"/>
          <p:cNvSpPr>
            <a:spLocks noChangeArrowheads="1"/>
          </p:cNvSpPr>
          <p:nvPr/>
        </p:nvSpPr>
        <p:spPr bwMode="auto">
          <a:xfrm>
            <a:off x="0" y="6317877"/>
            <a:ext cx="104394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a:t>*2020 figure is annualized based on YTD Q3 actual of $37.7B. 2018-19 figures are distorted by provisions of the TCJA of 2017.  Increase reflects such items as dividends from foreign subsidiaries.</a:t>
            </a:r>
          </a:p>
          <a:p>
            <a:pPr marL="133350" indent="-133350" eaLnBrk="0" hangingPunct="0">
              <a:lnSpc>
                <a:spcPct val="90000"/>
              </a:lnSpc>
              <a:buClr>
                <a:schemeClr val="accent2"/>
              </a:buClr>
              <a:tabLst>
                <a:tab pos="112713" algn="r"/>
              </a:tabLst>
            </a:pPr>
            <a:r>
              <a:rPr lang="en-US" sz="1100" baseline="30000" dirty="0"/>
              <a:t>1</a:t>
            </a:r>
            <a:r>
              <a:rPr lang="en-US" sz="1100" dirty="0"/>
              <a:t> Investment gains consist primarily of interest and stock dividends. Sources: ISO; University of South Carolina, Center for Risk and Uncertainty Management.                                   </a:t>
            </a:r>
          </a:p>
        </p:txBody>
      </p:sp>
      <p:sp>
        <p:nvSpPr>
          <p:cNvPr id="58374" name="Rectangle 6"/>
          <p:cNvSpPr>
            <a:spLocks noChangeArrowheads="1"/>
          </p:cNvSpPr>
          <p:nvPr/>
        </p:nvSpPr>
        <p:spPr bwMode="black">
          <a:xfrm>
            <a:off x="957263" y="103593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8" name="AutoShape 7"/>
          <p:cNvSpPr>
            <a:spLocks noChangeArrowheads="1"/>
          </p:cNvSpPr>
          <p:nvPr/>
        </p:nvSpPr>
        <p:spPr bwMode="blackWhite">
          <a:xfrm>
            <a:off x="4437402" y="3275817"/>
            <a:ext cx="5054942" cy="1310871"/>
          </a:xfrm>
          <a:prstGeom prst="wedgeRectCallout">
            <a:avLst>
              <a:gd name="adj1" fmla="val 62411"/>
              <a:gd name="adj2" fmla="val -244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pitchFamily="34" charset="0"/>
                <a:cs typeface="+mn-cs"/>
              </a:rPr>
              <a:t>Investment income had just recovered from a decade-long slump.  Aggressive Fed actions  and recession are pushing interest rates lower and will adversely impact investment income for years to come.</a:t>
            </a:r>
          </a:p>
        </p:txBody>
      </p:sp>
    </p:spTree>
    <p:extLst>
      <p:ext uri="{BB962C8B-B14F-4D97-AF65-F5344CB8AC3E}">
        <p14:creationId xmlns:p14="http://schemas.microsoft.com/office/powerpoint/2010/main" val="22172526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375782" y="92205"/>
            <a:ext cx="7910513" cy="860425"/>
          </a:xfrm>
        </p:spPr>
        <p:txBody>
          <a:bodyPr/>
          <a:lstStyle/>
          <a:p>
            <a:r>
              <a:rPr lang="en-US" dirty="0"/>
              <a:t>Net Investment Yield on Property/Casualty Insurance Invested Assets, 2007–2020F*</a:t>
            </a:r>
            <a:endParaRPr lang="en-US" baseline="30000" dirty="0"/>
          </a:p>
        </p:txBody>
      </p:sp>
      <p:graphicFrame>
        <p:nvGraphicFramePr>
          <p:cNvPr id="58370" name="Object 3"/>
          <p:cNvGraphicFramePr>
            <a:graphicFrameLocks/>
          </p:cNvGraphicFramePr>
          <p:nvPr>
            <p:extLst>
              <p:ext uri="{D42A27DB-BD31-4B8C-83A1-F6EECF244321}">
                <p14:modId xmlns:p14="http://schemas.microsoft.com/office/powerpoint/2010/main" val="68792940"/>
              </p:ext>
            </p:extLst>
          </p:nvPr>
        </p:nvGraphicFramePr>
        <p:xfrm>
          <a:off x="1371599" y="1469127"/>
          <a:ext cx="9356271" cy="3727154"/>
        </p:xfrm>
        <a:graphic>
          <a:graphicData uri="http://schemas.openxmlformats.org/presentationml/2006/ole">
            <mc:AlternateContent xmlns:mc="http://schemas.openxmlformats.org/markup-compatibility/2006">
              <mc:Choice xmlns:v="urn:schemas-microsoft-com:vml" Requires="v">
                <p:oleObj name="Chart" r:id="rId3" imgW="8429540" imgH="3667160" progId="MSGraph.Chart.8">
                  <p:embed followColorScheme="full"/>
                </p:oleObj>
              </mc:Choice>
              <mc:Fallback>
                <p:oleObj name="Chart" r:id="rId3" imgW="8429540" imgH="3667160" progId="MSGraph.Chart.8">
                  <p:embed followColorScheme="full"/>
                  <p:pic>
                    <p:nvPicPr>
                      <p:cNvPr id="0" name=""/>
                      <p:cNvPicPr>
                        <a:picLocks noChangeArrowheads="1"/>
                      </p:cNvPicPr>
                      <p:nvPr/>
                    </p:nvPicPr>
                    <p:blipFill>
                      <a:blip r:embed="rId4"/>
                      <a:srcRect/>
                      <a:stretch>
                        <a:fillRect/>
                      </a:stretch>
                    </p:blipFill>
                    <p:spPr bwMode="auto">
                      <a:xfrm>
                        <a:off x="1371599" y="1469127"/>
                        <a:ext cx="9356271" cy="3727154"/>
                      </a:xfrm>
                      <a:prstGeom prst="rect">
                        <a:avLst/>
                      </a:prstGeom>
                      <a:noFill/>
                      <a:ln>
                        <a:noFill/>
                      </a:ln>
                      <a:effectLst/>
                    </p:spPr>
                  </p:pic>
                </p:oleObj>
              </mc:Fallback>
            </mc:AlternateContent>
          </a:graphicData>
        </a:graphic>
      </p:graphicFrame>
      <p:sp>
        <p:nvSpPr>
          <p:cNvPr id="242692" name="Rectangle 4"/>
          <p:cNvSpPr>
            <a:spLocks noChangeArrowheads="1"/>
          </p:cNvSpPr>
          <p:nvPr/>
        </p:nvSpPr>
        <p:spPr bwMode="blackWhite">
          <a:xfrm>
            <a:off x="149561" y="5301105"/>
            <a:ext cx="6570554" cy="108006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b="1" dirty="0">
                <a:solidFill>
                  <a:srgbClr val="FFFFFF"/>
                </a:solidFill>
              </a:rPr>
              <a:t>The yield on invested assets remains low relative to pre-crisis yields. Fed rate increases beginning in late 2015 through 2018 halted the slide in yields, but  rate cuts in 2019/2020 will preclude future gains</a:t>
            </a:r>
          </a:p>
        </p:txBody>
      </p:sp>
      <p:sp>
        <p:nvSpPr>
          <p:cNvPr id="58373" name="Rectangle 5"/>
          <p:cNvSpPr>
            <a:spLocks noChangeArrowheads="1"/>
          </p:cNvSpPr>
          <p:nvPr/>
        </p:nvSpPr>
        <p:spPr bwMode="auto">
          <a:xfrm>
            <a:off x="136072" y="6601776"/>
            <a:ext cx="11939814" cy="25622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100" dirty="0"/>
              <a:t>Sources: </a:t>
            </a:r>
            <a:r>
              <a:rPr lang="fr-FR" sz="1100" dirty="0"/>
              <a:t>NAIC data, </a:t>
            </a:r>
            <a:r>
              <a:rPr lang="fr-FR" sz="1100" dirty="0" err="1"/>
              <a:t>sourced</a:t>
            </a:r>
            <a:r>
              <a:rPr lang="fr-FR" sz="1100" dirty="0"/>
              <a:t> </a:t>
            </a:r>
            <a:r>
              <a:rPr lang="fr-FR" sz="1100" dirty="0" err="1"/>
              <a:t>from</a:t>
            </a:r>
            <a:r>
              <a:rPr lang="fr-FR" sz="1100" dirty="0"/>
              <a:t> S&amp;P Global </a:t>
            </a:r>
            <a:r>
              <a:rPr lang="fr-FR" sz="1100" dirty="0" err="1"/>
              <a:t>Market</a:t>
            </a:r>
            <a:r>
              <a:rPr lang="fr-FR" sz="1100" dirty="0"/>
              <a:t> Intelligence; 2017-19 figures are </a:t>
            </a:r>
            <a:r>
              <a:rPr lang="fr-FR" sz="1100" dirty="0" err="1"/>
              <a:t>from</a:t>
            </a:r>
            <a:r>
              <a:rPr lang="fr-FR" sz="1100" dirty="0"/>
              <a:t> ISO.  2020F </a:t>
            </a:r>
            <a:r>
              <a:rPr lang="fr-FR" sz="1100" dirty="0" err="1"/>
              <a:t>is</a:t>
            </a:r>
            <a:r>
              <a:rPr lang="fr-FR" sz="1100" dirty="0"/>
              <a:t> </a:t>
            </a:r>
            <a:r>
              <a:rPr lang="fr-FR" sz="1100" dirty="0" err="1"/>
              <a:t>from</a:t>
            </a:r>
            <a:r>
              <a:rPr lang="fr-FR" sz="1100" dirty="0"/>
              <a:t> the </a:t>
            </a:r>
            <a:r>
              <a:rPr lang="fr-FR" sz="1100" dirty="0" err="1"/>
              <a:t>Risk</a:t>
            </a:r>
            <a:r>
              <a:rPr lang="fr-FR" sz="1100" dirty="0"/>
              <a:t> and </a:t>
            </a:r>
            <a:r>
              <a:rPr lang="fr-FR" sz="1100" dirty="0" err="1"/>
              <a:t>Uncertainty</a:t>
            </a:r>
            <a:r>
              <a:rPr lang="fr-FR" sz="1100" dirty="0"/>
              <a:t> Management Center, </a:t>
            </a:r>
            <a:r>
              <a:rPr lang="fr-FR" sz="1100" dirty="0" err="1"/>
              <a:t>Univ</a:t>
            </a:r>
            <a:r>
              <a:rPr lang="fr-FR" sz="1100" dirty="0"/>
              <a:t>. of South Carolina.</a:t>
            </a:r>
            <a:endParaRPr lang="en-US" sz="1100" dirty="0"/>
          </a:p>
        </p:txBody>
      </p:sp>
      <p:sp>
        <p:nvSpPr>
          <p:cNvPr id="58374" name="Rectangle 6"/>
          <p:cNvSpPr>
            <a:spLocks noChangeArrowheads="1"/>
          </p:cNvSpPr>
          <p:nvPr/>
        </p:nvSpPr>
        <p:spPr bwMode="black">
          <a:xfrm>
            <a:off x="1051568" y="1219827"/>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a:solidFill>
                  <a:srgbClr val="225A7A"/>
                </a:solidFill>
              </a:rPr>
              <a:t>(Percent)</a:t>
            </a:r>
          </a:p>
        </p:txBody>
      </p:sp>
      <p:sp>
        <p:nvSpPr>
          <p:cNvPr id="8" name="AutoShape 7"/>
          <p:cNvSpPr>
            <a:spLocks noChangeArrowheads="1"/>
          </p:cNvSpPr>
          <p:nvPr/>
        </p:nvSpPr>
        <p:spPr bwMode="blackWhite">
          <a:xfrm>
            <a:off x="6531429" y="1197096"/>
            <a:ext cx="5172498" cy="1379966"/>
          </a:xfrm>
          <a:prstGeom prst="wedgeRectCallout">
            <a:avLst>
              <a:gd name="adj1" fmla="val 23374"/>
              <a:gd name="adj2" fmla="val 129012"/>
            </a:avLst>
          </a:prstGeom>
          <a:solidFill>
            <a:srgbClr val="FF0000"/>
          </a:soli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latin typeface="Arial" pitchFamily="34" charset="0"/>
                <a:cs typeface="+mn-cs"/>
              </a:rPr>
              <a:t>Investment yields remained depressed--down about 150 BP from pre-crisis levels.  COVID-19 Fed rate cuts, bond purchases will push asset yield down</a:t>
            </a:r>
          </a:p>
        </p:txBody>
      </p:sp>
      <p:sp>
        <p:nvSpPr>
          <p:cNvPr id="9" name="Rectangle 4"/>
          <p:cNvSpPr>
            <a:spLocks noChangeArrowheads="1"/>
          </p:cNvSpPr>
          <p:nvPr/>
        </p:nvSpPr>
        <p:spPr bwMode="blackWhite">
          <a:xfrm>
            <a:off x="7110399" y="5301105"/>
            <a:ext cx="4503861" cy="1080067"/>
          </a:xfrm>
          <a:prstGeom prst="rect">
            <a:avLst/>
          </a:prstGeom>
          <a:solidFill>
            <a:srgbClr val="66FF33"/>
          </a:solidFill>
          <a:ln w="12700" algn="ctr">
            <a:solidFill>
              <a:srgbClr val="66FF33"/>
            </a:solidFill>
            <a:miter lim="800000"/>
            <a:headEnd/>
            <a:tailEnd/>
          </a:ln>
        </p:spPr>
        <p:txBody>
          <a:bodyPr bIns="48006" anchor="ctr"/>
          <a:lstStyle/>
          <a:p>
            <a:pPr algn="ctr">
              <a:lnSpc>
                <a:spcPct val="95000"/>
              </a:lnSpc>
              <a:spcBef>
                <a:spcPct val="25000"/>
              </a:spcBef>
            </a:pPr>
            <a:r>
              <a:rPr lang="en-US" b="1" dirty="0">
                <a:solidFill>
                  <a:srgbClr val="FFFFFF"/>
                </a:solidFill>
              </a:rPr>
              <a:t>Average: 1960-2019 = 4.9%</a:t>
            </a:r>
          </a:p>
          <a:p>
            <a:pPr algn="ctr">
              <a:lnSpc>
                <a:spcPct val="95000"/>
              </a:lnSpc>
              <a:spcBef>
                <a:spcPct val="25000"/>
              </a:spcBef>
            </a:pPr>
            <a:r>
              <a:rPr lang="en-US" b="1" dirty="0">
                <a:solidFill>
                  <a:srgbClr val="FFFFFF"/>
                </a:solidFill>
              </a:rPr>
              <a:t>Low: 2.8% (1961)</a:t>
            </a:r>
          </a:p>
          <a:p>
            <a:pPr algn="ctr">
              <a:lnSpc>
                <a:spcPct val="95000"/>
              </a:lnSpc>
              <a:spcBef>
                <a:spcPct val="25000"/>
              </a:spcBef>
            </a:pPr>
            <a:r>
              <a:rPr lang="en-US" b="1" dirty="0">
                <a:solidFill>
                  <a:srgbClr val="FFFFFF"/>
                </a:solidFill>
              </a:rPr>
              <a:t>High: 8.2% (1984/85)</a:t>
            </a:r>
          </a:p>
        </p:txBody>
      </p:sp>
    </p:spTree>
    <p:extLst>
      <p:ext uri="{BB962C8B-B14F-4D97-AF65-F5344CB8AC3E}">
        <p14:creationId xmlns:p14="http://schemas.microsoft.com/office/powerpoint/2010/main" val="27223634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3" presetClass="entr" presetSubtype="16"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70" name="Rectangle 7"/>
          <p:cNvSpPr>
            <a:spLocks noGrp="1" noChangeArrowheads="1"/>
          </p:cNvSpPr>
          <p:nvPr>
            <p:ph type="title" idx="4294967295"/>
          </p:nvPr>
        </p:nvSpPr>
        <p:spPr>
          <a:xfrm>
            <a:off x="0" y="103188"/>
            <a:ext cx="7102475" cy="860425"/>
          </a:xfrm>
        </p:spPr>
        <p:txBody>
          <a:bodyPr/>
          <a:lstStyle/>
          <a:p>
            <a:r>
              <a:rPr lang="en-US" dirty="0">
                <a:latin typeface="Arial" pitchFamily="34" charset="0"/>
              </a:rPr>
              <a:t>US Treasury Security Yields:</a:t>
            </a:r>
            <a:br>
              <a:rPr lang="en-US" dirty="0">
                <a:latin typeface="Arial" pitchFamily="34" charset="0"/>
              </a:rPr>
            </a:br>
            <a:r>
              <a:rPr lang="en-US" dirty="0">
                <a:latin typeface="Arial" pitchFamily="34" charset="0"/>
              </a:rPr>
              <a:t>A Long Downward Trend, 1990–2020*</a:t>
            </a:r>
          </a:p>
        </p:txBody>
      </p:sp>
      <p:sp>
        <p:nvSpPr>
          <p:cNvPr id="11271" name="Text Box 5"/>
          <p:cNvSpPr txBox="1">
            <a:spLocks noChangeArrowheads="1"/>
          </p:cNvSpPr>
          <p:nvPr/>
        </p:nvSpPr>
        <p:spPr bwMode="auto">
          <a:xfrm>
            <a:off x="311150" y="6338259"/>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Dec. 2020.</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3"/>
              </a:rPr>
              <a:t>http://www.federalreserve.gov/releases/h15/data.htm</a:t>
            </a:r>
            <a:r>
              <a:rPr lang="en-US" sz="1100" dirty="0"/>
              <a:t>. National Bureau of Economic Research (recession dates); Risk and Uncertainty Management Center, University of South Carolina.</a:t>
            </a:r>
          </a:p>
        </p:txBody>
      </p:sp>
      <p:graphicFrame>
        <p:nvGraphicFramePr>
          <p:cNvPr id="11266" name="Object 2"/>
          <p:cNvGraphicFramePr>
            <a:graphicFrameLocks noChangeAspect="1"/>
          </p:cNvGraphicFramePr>
          <p:nvPr>
            <p:extLst>
              <p:ext uri="{D42A27DB-BD31-4B8C-83A1-F6EECF244321}">
                <p14:modId xmlns:p14="http://schemas.microsoft.com/office/powerpoint/2010/main" val="1617459670"/>
              </p:ext>
            </p:extLst>
          </p:nvPr>
        </p:nvGraphicFramePr>
        <p:xfrm>
          <a:off x="841829" y="977900"/>
          <a:ext cx="10087428" cy="4838700"/>
        </p:xfrm>
        <a:graphic>
          <a:graphicData uri="http://schemas.openxmlformats.org/presentationml/2006/ole">
            <mc:AlternateContent xmlns:mc="http://schemas.openxmlformats.org/markup-compatibility/2006">
              <mc:Choice xmlns:v="urn:schemas-microsoft-com:vml" Requires="v">
                <p:oleObj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auto">
                      <a:xfrm>
                        <a:off x="841829" y="977900"/>
                        <a:ext cx="10087428" cy="4838700"/>
                      </a:xfrm>
                      <a:prstGeom prst="rect">
                        <a:avLst/>
                      </a:prstGeom>
                      <a:noFill/>
                    </p:spPr>
                  </p:pic>
                </p:oleObj>
              </mc:Fallback>
            </mc:AlternateContent>
          </a:graphicData>
        </a:graphic>
      </p:graphicFrame>
      <p:sp>
        <p:nvSpPr>
          <p:cNvPr id="9" name="AutoShape 38"/>
          <p:cNvSpPr>
            <a:spLocks noChangeArrowheads="1"/>
          </p:cNvSpPr>
          <p:nvPr/>
        </p:nvSpPr>
        <p:spPr bwMode="blackWhite">
          <a:xfrm>
            <a:off x="4615543" y="1143005"/>
            <a:ext cx="3137807" cy="932538"/>
          </a:xfrm>
          <a:prstGeom prst="wedgeRectCallout">
            <a:avLst>
              <a:gd name="adj1" fmla="val 39192"/>
              <a:gd name="adj2" fmla="val 1476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Yields on 10-Year US Treasury Notes have been essentially  below 5% for more than a decade </a:t>
            </a:r>
          </a:p>
        </p:txBody>
      </p:sp>
      <p:sp>
        <p:nvSpPr>
          <p:cNvPr id="11273" name="Rectangle 4"/>
          <p:cNvSpPr>
            <a:spLocks noChangeArrowheads="1"/>
          </p:cNvSpPr>
          <p:nvPr/>
        </p:nvSpPr>
        <p:spPr bwMode="blackWhite">
          <a:xfrm>
            <a:off x="1340077" y="5711325"/>
            <a:ext cx="9511846"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Since roughly 80% of P/C bond/cash investments are in 10-year or shorter durations, most P/C insurer portfolios will have low-yielding bonds for many years to come. </a:t>
            </a:r>
          </a:p>
        </p:txBody>
      </p:sp>
      <p:sp>
        <p:nvSpPr>
          <p:cNvPr id="11" name="AutoShape 38"/>
          <p:cNvSpPr>
            <a:spLocks noChangeArrowheads="1"/>
          </p:cNvSpPr>
          <p:nvPr/>
        </p:nvSpPr>
        <p:spPr bwMode="blackWhite">
          <a:xfrm>
            <a:off x="8200571" y="319314"/>
            <a:ext cx="3480683" cy="2002973"/>
          </a:xfrm>
          <a:prstGeom prst="wedgeRectCallout">
            <a:avLst>
              <a:gd name="adj1" fmla="val 21713"/>
              <a:gd name="adj2" fmla="val 1168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a:solidFill>
                  <a:schemeClr val="bg1"/>
                </a:solidFill>
              </a:rPr>
              <a:t>Fed emergency rate cuts and QE in response to the COVID-19 pandemic and market volatility have pushed rates to their levels below those in the financial crisis</a:t>
            </a:r>
          </a:p>
        </p:txBody>
      </p:sp>
      <p:sp>
        <p:nvSpPr>
          <p:cNvPr id="14" name="Rectangle 7"/>
          <p:cNvSpPr>
            <a:spLocks noChangeArrowheads="1"/>
          </p:cNvSpPr>
          <p:nvPr/>
        </p:nvSpPr>
        <p:spPr bwMode="grayWhite">
          <a:xfrm>
            <a:off x="10499270" y="3804992"/>
            <a:ext cx="429987" cy="1850899"/>
          </a:xfrm>
          <a:prstGeom prst="rect">
            <a:avLst/>
          </a:prstGeom>
          <a:noFill/>
          <a:ln w="38100">
            <a:solidFill>
              <a:schemeClr val="folHlink"/>
            </a:solidFill>
            <a:miter lim="800000"/>
            <a:headEnd/>
            <a:tailEnd/>
          </a:ln>
        </p:spPr>
        <p:txBody>
          <a:bodyPr wrap="none" anchor="ctr"/>
          <a:lstStyle/>
          <a:p>
            <a:endParaRPr lang="en-US"/>
          </a:p>
        </p:txBody>
      </p:sp>
      <p:sp>
        <p:nvSpPr>
          <p:cNvPr id="13" name="Text Box 6"/>
          <p:cNvSpPr txBox="1">
            <a:spLocks noChangeArrowheads="1"/>
          </p:cNvSpPr>
          <p:nvPr/>
        </p:nvSpPr>
        <p:spPr bwMode="blackWhite">
          <a:xfrm>
            <a:off x="7972425" y="2673249"/>
            <a:ext cx="2060562" cy="930796"/>
          </a:xfrm>
          <a:prstGeom prst="rect">
            <a:avLst/>
          </a:prstGeom>
          <a:solidFill>
            <a:srgbClr val="FF0000"/>
          </a:soli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a:solidFill>
                  <a:schemeClr val="bg1"/>
                </a:solidFill>
                <a:cs typeface="+mn-cs"/>
              </a:rPr>
              <a:t>10-YR. TREASURY</a:t>
            </a:r>
            <a:endParaRPr lang="en-US" sz="1600" b="1" dirty="0">
              <a:solidFill>
                <a:schemeClr val="bg1"/>
              </a:solidFill>
              <a:cs typeface="+mn-cs"/>
            </a:endParaRP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Jan. 2020: 1.76%</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Dec. 2020: 0.93%</a:t>
            </a:r>
          </a:p>
        </p:txBody>
      </p:sp>
    </p:spTree>
    <p:extLst>
      <p:ext uri="{BB962C8B-B14F-4D97-AF65-F5344CB8AC3E}">
        <p14:creationId xmlns:p14="http://schemas.microsoft.com/office/powerpoint/2010/main" val="39646795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par>
                          <p:cTn id="15" fill="hold">
                            <p:stCondLst>
                              <p:cond delay="2500"/>
                            </p:stCondLst>
                            <p:childTnLst>
                              <p:par>
                                <p:cTn id="16" presetID="10" presetClass="entr" presetSubtype="0" fill="hold" grpId="0" nodeType="afterEffect">
                                  <p:stCondLst>
                                    <p:cond delay="7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1996611" y="70355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THE ECONOMY</a:t>
            </a:r>
          </a:p>
        </p:txBody>
      </p:sp>
      <p:sp>
        <p:nvSpPr>
          <p:cNvPr id="151558" name="TextBox 5"/>
          <p:cNvSpPr txBox="1">
            <a:spLocks noChangeArrowheads="1"/>
          </p:cNvSpPr>
          <p:nvPr/>
        </p:nvSpPr>
        <p:spPr bwMode="auto">
          <a:xfrm>
            <a:off x="439193" y="2826127"/>
            <a:ext cx="11096786" cy="4031873"/>
          </a:xfrm>
          <a:prstGeom prst="rect">
            <a:avLst/>
          </a:prstGeom>
          <a:noFill/>
          <a:ln w="9525">
            <a:noFill/>
            <a:miter lim="800000"/>
            <a:headEnd/>
            <a:tailEnd/>
          </a:ln>
        </p:spPr>
        <p:txBody>
          <a:bodyPr wrap="square">
            <a:spAutoFit/>
          </a:bodyPr>
          <a:lstStyle/>
          <a:p>
            <a:pPr algn="ctr"/>
            <a:r>
              <a:rPr lang="en-US" sz="3200" b="1" dirty="0">
                <a:solidFill>
                  <a:srgbClr val="00B050"/>
                </a:solidFill>
              </a:rPr>
              <a:t>COVID-19 Pandemic Will Directly and Severely Impact Growth As Exposure Growth Rapidly Shrinks</a:t>
            </a:r>
          </a:p>
          <a:p>
            <a:pPr algn="ctr"/>
            <a:endParaRPr lang="en-US" sz="3200" b="1" dirty="0">
              <a:solidFill>
                <a:srgbClr val="2B7299"/>
              </a:solidFill>
            </a:endParaRPr>
          </a:p>
          <a:p>
            <a:pPr algn="ctr"/>
            <a:r>
              <a:rPr lang="en-US" sz="3200" b="1" dirty="0">
                <a:solidFill>
                  <a:srgbClr val="2B7299"/>
                </a:solidFill>
              </a:rPr>
              <a:t>The Strength of the Economy Has Always Influenced Growth in Insurers’ Exposure Base Across Most Lines</a:t>
            </a:r>
          </a:p>
          <a:p>
            <a:pPr algn="ctr"/>
            <a:endParaRPr lang="en-US" sz="3200" b="1" dirty="0">
              <a:solidFill>
                <a:srgbClr val="2B7299"/>
              </a:solidFill>
            </a:endParaRPr>
          </a:p>
          <a:p>
            <a:pPr algn="ctr"/>
            <a:r>
              <a:rPr lang="en-US" sz="3200" b="1" dirty="0">
                <a:solidFill>
                  <a:srgbClr val="FF0000"/>
                </a:solidFill>
              </a:rPr>
              <a:t>The Links Between the Economy and the P/C Insurance Industry Are Strengthening</a:t>
            </a:r>
            <a:endParaRPr lang="en-US" sz="3200" b="1" dirty="0">
              <a:solidFill>
                <a:srgbClr val="00B050"/>
              </a:solidFill>
            </a:endParaRPr>
          </a:p>
        </p:txBody>
      </p:sp>
      <p:sp>
        <p:nvSpPr>
          <p:cNvPr id="7" name="Date Placeholder 6"/>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34616539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24290" name="Rectangle 2"/>
          <p:cNvSpPr>
            <a:spLocks noGrp="1" noChangeArrowheads="1"/>
          </p:cNvSpPr>
          <p:nvPr>
            <p:ph type="title" idx="4294967295"/>
          </p:nvPr>
        </p:nvSpPr>
        <p:spPr>
          <a:xfrm>
            <a:off x="0" y="-125413"/>
            <a:ext cx="11552238" cy="1295401"/>
          </a:xfrm>
        </p:spPr>
        <p:txBody>
          <a:bodyPr/>
          <a:lstStyle/>
          <a:p>
            <a:pPr>
              <a:lnSpc>
                <a:spcPct val="80000"/>
              </a:lnSpc>
            </a:pPr>
            <a:r>
              <a:rPr lang="en-US" altLang="en-US" sz="4000" dirty="0"/>
              <a:t>Length of US Business Cycles, 1929-Present</a:t>
            </a:r>
            <a:r>
              <a:rPr lang="en-US" altLang="en-US" dirty="0"/>
              <a:t>*</a:t>
            </a:r>
            <a:endParaRPr lang="en-US" altLang="en-US" sz="4000" dirty="0"/>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2673458597"/>
              </p:ext>
            </p:extLst>
          </p:nvPr>
        </p:nvGraphicFramePr>
        <p:xfrm>
          <a:off x="260350" y="901700"/>
          <a:ext cx="9588500" cy="5443538"/>
        </p:xfrm>
        <a:graphic>
          <a:graphicData uri="http://schemas.openxmlformats.org/presentationml/2006/ole">
            <mc:AlternateContent xmlns:mc="http://schemas.openxmlformats.org/markup-compatibility/2006">
              <mc:Choice xmlns:v="urn:schemas-microsoft-com:vml" Requires="v">
                <p:oleObj name="Chart" r:id="rId3" imgW="8858133" imgH="5029200" progId="MSGraph.Chart.8">
                  <p:embed followColorScheme="full"/>
                </p:oleObj>
              </mc:Choice>
              <mc:Fallback>
                <p:oleObj name="Chart" r:id="rId3" imgW="8858133" imgH="5029200" progId="MSGraph.Chart.8">
                  <p:embed followColorScheme="full"/>
                  <p:pic>
                    <p:nvPicPr>
                      <p:cNvPr id="0" name=""/>
                      <p:cNvPicPr>
                        <a:picLocks noChangeAspect="1" noChangeArrowheads="1"/>
                      </p:cNvPicPr>
                      <p:nvPr/>
                    </p:nvPicPr>
                    <p:blipFill>
                      <a:blip r:embed="rId4"/>
                      <a:srcRect/>
                      <a:stretch>
                        <a:fillRect/>
                      </a:stretch>
                    </p:blipFill>
                    <p:spPr bwMode="auto">
                      <a:xfrm>
                        <a:off x="260350" y="901700"/>
                        <a:ext cx="9588500" cy="5443538"/>
                      </a:xfrm>
                      <a:prstGeom prst="rect">
                        <a:avLst/>
                      </a:prstGeom>
                    </p:spPr>
                  </p:pic>
                </p:oleObj>
              </mc:Fallback>
            </mc:AlternateContent>
          </a:graphicData>
        </a:graphic>
      </p:graphicFrame>
      <p:sp>
        <p:nvSpPr>
          <p:cNvPr id="4101" name="Text Box 3"/>
          <p:cNvSpPr txBox="1">
            <a:spLocks noChangeArrowheads="1"/>
          </p:cNvSpPr>
          <p:nvPr/>
        </p:nvSpPr>
        <p:spPr bwMode="auto">
          <a:xfrm>
            <a:off x="182880" y="886604"/>
            <a:ext cx="1992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r>
              <a:rPr lang="en-US" altLang="en-US" sz="1600" b="1" dirty="0">
                <a:latin typeface="Arial" panose="020B0604020202020204" pitchFamily="34" charset="0"/>
              </a:rPr>
              <a:t>Duration (Months) </a:t>
            </a:r>
          </a:p>
        </p:txBody>
      </p:sp>
      <p:sp>
        <p:nvSpPr>
          <p:cNvPr id="4102" name="Text Box 6"/>
          <p:cNvSpPr txBox="1">
            <a:spLocks noChangeArrowheads="1"/>
          </p:cNvSpPr>
          <p:nvPr/>
        </p:nvSpPr>
        <p:spPr bwMode="auto">
          <a:xfrm>
            <a:off x="182880" y="5705475"/>
            <a:ext cx="1219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r>
              <a:rPr lang="en-US" altLang="en-US" sz="1200" dirty="0">
                <a:latin typeface="Arial" panose="020B0604020202020204" pitchFamily="34" charset="0"/>
                <a:cs typeface="Arial" panose="020B0604020202020204" pitchFamily="34" charset="0"/>
              </a:rPr>
              <a:t>Month Recession Started</a:t>
            </a:r>
          </a:p>
        </p:txBody>
      </p:sp>
      <p:sp>
        <p:nvSpPr>
          <p:cNvPr id="7" name="Text Box 5"/>
          <p:cNvSpPr txBox="1">
            <a:spLocks noChangeArrowheads="1"/>
          </p:cNvSpPr>
          <p:nvPr/>
        </p:nvSpPr>
        <p:spPr bwMode="auto">
          <a:xfrm>
            <a:off x="1032320" y="1489420"/>
            <a:ext cx="3352800" cy="1015663"/>
          </a:xfrm>
          <a:prstGeom prst="rect">
            <a:avLst/>
          </a:prstGeom>
          <a:solidFill>
            <a:schemeClr val="bg1"/>
          </a:solidFill>
          <a:ln w="12700">
            <a:solidFill>
              <a:srgbClr val="FF0000"/>
            </a:solidFill>
            <a:miter lim="800000"/>
            <a:headEnd type="none" w="sm" len="sm"/>
            <a:tailEnd type="none" w="sm" len="sm"/>
          </a:ln>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r>
              <a:rPr lang="en-US" altLang="en-US" sz="2000" b="1" u="sng" dirty="0">
                <a:solidFill>
                  <a:srgbClr val="3333FF"/>
                </a:solidFill>
                <a:latin typeface="Arial" panose="020B0604020202020204" pitchFamily="34" charset="0"/>
                <a:cs typeface="Arial" panose="020B0604020202020204" pitchFamily="34" charset="0"/>
              </a:rPr>
              <a:t>Average Duration</a:t>
            </a:r>
            <a:r>
              <a:rPr lang="en-US" altLang="en-US" sz="2000" b="1" dirty="0">
                <a:solidFill>
                  <a:srgbClr val="3333FF"/>
                </a:solidFill>
                <a:latin typeface="Arial" panose="020B0604020202020204" pitchFamily="34" charset="0"/>
                <a:cs typeface="Arial" panose="020B0604020202020204" pitchFamily="34" charset="0"/>
              </a:rPr>
              <a:t>*</a:t>
            </a:r>
          </a:p>
          <a:p>
            <a:pPr algn="ctr"/>
            <a:r>
              <a:rPr lang="en-US" altLang="en-US" sz="2000" b="1" dirty="0">
                <a:solidFill>
                  <a:srgbClr val="FF0000"/>
                </a:solidFill>
                <a:latin typeface="Arial" panose="020B0604020202020204" pitchFamily="34" charset="0"/>
                <a:cs typeface="Arial" panose="020B0604020202020204" pitchFamily="34" charset="0"/>
              </a:rPr>
              <a:t> Recession = 13.4 Months</a:t>
            </a:r>
          </a:p>
          <a:p>
            <a:pPr algn="ctr"/>
            <a:r>
              <a:rPr lang="en-US" altLang="en-US" sz="2000" b="1" dirty="0">
                <a:solidFill>
                  <a:srgbClr val="00B050"/>
                </a:solidFill>
                <a:latin typeface="Arial" panose="020B0604020202020204" pitchFamily="34" charset="0"/>
                <a:cs typeface="Arial" panose="020B0604020202020204" pitchFamily="34" charset="0"/>
              </a:rPr>
              <a:t>Expansion = 63.8 Months</a:t>
            </a:r>
          </a:p>
        </p:txBody>
      </p:sp>
      <p:sp>
        <p:nvSpPr>
          <p:cNvPr id="10" name="Rectangle 4"/>
          <p:cNvSpPr>
            <a:spLocks noChangeArrowheads="1"/>
          </p:cNvSpPr>
          <p:nvPr/>
        </p:nvSpPr>
        <p:spPr bwMode="auto">
          <a:xfrm>
            <a:off x="295276" y="6368258"/>
            <a:ext cx="86868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spcBef>
                <a:spcPct val="0"/>
              </a:spcBef>
              <a:buClrTx/>
              <a:buFontTx/>
              <a:buNone/>
            </a:pPr>
            <a:r>
              <a:rPr lang="en-US" altLang="en-US" sz="1200" dirty="0">
                <a:latin typeface="Arial "/>
              </a:rPr>
              <a:t>* As of August 2020 but excluding current COVID-19 recession which began in Feb. 2020 but with </a:t>
            </a:r>
            <a:r>
              <a:rPr lang="en-US" altLang="en-US" sz="1200">
                <a:latin typeface="Arial "/>
              </a:rPr>
              <a:t>an indeterminate </a:t>
            </a:r>
            <a:r>
              <a:rPr lang="en-US" altLang="en-US" sz="1200" dirty="0">
                <a:latin typeface="Arial "/>
              </a:rPr>
              <a:t>end.</a:t>
            </a:r>
          </a:p>
          <a:p>
            <a:pPr>
              <a:spcBef>
                <a:spcPct val="0"/>
              </a:spcBef>
              <a:buClrTx/>
              <a:buFontTx/>
              <a:buNone/>
            </a:pPr>
            <a:r>
              <a:rPr lang="en-US" altLang="en-US" sz="1200" dirty="0">
                <a:latin typeface="Arial "/>
              </a:rPr>
              <a:t>Sources: National Bureau of Economic Research; Risk and Uncertainty Management Center, University of South Carolina.</a:t>
            </a:r>
          </a:p>
        </p:txBody>
      </p:sp>
      <p:sp>
        <p:nvSpPr>
          <p:cNvPr id="11" name="AutoShape 7"/>
          <p:cNvSpPr>
            <a:spLocks noChangeArrowheads="1"/>
          </p:cNvSpPr>
          <p:nvPr/>
        </p:nvSpPr>
        <p:spPr bwMode="blackWhite">
          <a:xfrm>
            <a:off x="9926575" y="1447768"/>
            <a:ext cx="2143257" cy="4257708"/>
          </a:xfrm>
          <a:prstGeom prst="wedgeRectCallout">
            <a:avLst>
              <a:gd name="adj1" fmla="val -90621"/>
              <a:gd name="adj2" fmla="val -44254"/>
            </a:avLst>
          </a:prstGeom>
          <a:solidFill>
            <a:srgbClr val="FF0000"/>
          </a:solidFill>
          <a:ln w="28575" algn="ctr">
            <a:solidFill>
              <a:srgbClr val="FF0000"/>
            </a:solidFill>
            <a:miter lim="800000"/>
            <a:headEnd/>
            <a:tailEnd/>
          </a:ln>
          <a:effectLst/>
        </p:spPr>
        <p:txBody>
          <a:bodyPr tIns="68580" bIns="68580" anchor="ctr"/>
          <a:lstStyle/>
          <a:p>
            <a:pPr algn="ctr" eaLnBrk="0" hangingPunct="0">
              <a:lnSpc>
                <a:spcPct val="90000"/>
              </a:lnSpc>
              <a:spcBef>
                <a:spcPct val="50000"/>
              </a:spcBef>
              <a:buClr>
                <a:schemeClr val="bg1"/>
              </a:buClr>
            </a:pPr>
            <a:r>
              <a:rPr lang="en-US" sz="2000" b="1" dirty="0">
                <a:solidFill>
                  <a:schemeClr val="bg1"/>
                </a:solidFill>
                <a:latin typeface="Arial" pitchFamily="34" charset="0"/>
                <a:cs typeface="+mn-cs"/>
              </a:rPr>
              <a:t>The most recent economic expansion ended in Feb. 2020 and was the longest in US history (began July 2009)</a:t>
            </a:r>
          </a:p>
          <a:p>
            <a:pPr algn="ctr" eaLnBrk="0" hangingPunct="0">
              <a:lnSpc>
                <a:spcPct val="90000"/>
              </a:lnSpc>
              <a:spcBef>
                <a:spcPct val="50000"/>
              </a:spcBef>
              <a:buClr>
                <a:schemeClr val="bg1"/>
              </a:buClr>
            </a:pPr>
            <a:r>
              <a:rPr lang="en-US" sz="2000" b="1" dirty="0">
                <a:solidFill>
                  <a:schemeClr val="bg1"/>
                </a:solidFill>
                <a:latin typeface="Arial" pitchFamily="34" charset="0"/>
                <a:cs typeface="+mn-cs"/>
              </a:rPr>
              <a:t>Will likely take 2+ years to recover lost growth</a:t>
            </a:r>
          </a:p>
        </p:txBody>
      </p:sp>
      <p:sp>
        <p:nvSpPr>
          <p:cNvPr id="3" name="TextBox 2"/>
          <p:cNvSpPr txBox="1"/>
          <p:nvPr/>
        </p:nvSpPr>
        <p:spPr>
          <a:xfrm>
            <a:off x="9042187" y="4469040"/>
            <a:ext cx="582736" cy="461665"/>
          </a:xfrm>
          <a:prstGeom prst="rect">
            <a:avLst/>
          </a:prstGeom>
          <a:noFill/>
        </p:spPr>
        <p:txBody>
          <a:bodyPr wrap="square" rtlCol="0">
            <a:spAutoFit/>
          </a:bodyPr>
          <a:lstStyle/>
          <a:p>
            <a:pPr algn="ctr"/>
            <a:r>
              <a:rPr lang="en-US" sz="2400" b="1" dirty="0">
                <a:solidFill>
                  <a:srgbClr val="FF0000"/>
                </a:solidFill>
              </a:rPr>
              <a:t>?</a:t>
            </a:r>
          </a:p>
        </p:txBody>
      </p:sp>
    </p:spTree>
    <p:extLst>
      <p:ext uri="{BB962C8B-B14F-4D97-AF65-F5344CB8AC3E}">
        <p14:creationId xmlns:p14="http://schemas.microsoft.com/office/powerpoint/2010/main" val="2506867098"/>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24291"/>
                                        </p:tgtEl>
                                        <p:attrNameLst>
                                          <p:attrName>style.visibility</p:attrName>
                                        </p:attrNameLst>
                                      </p:cBhvr>
                                      <p:to>
                                        <p:strVal val="visible"/>
                                      </p:to>
                                    </p:set>
                                    <p:animEffect transition="in" filter="wipe(left)">
                                      <p:cBhvr>
                                        <p:cTn id="11" dur="500"/>
                                        <p:tgtEl>
                                          <p:spTgt spid="6924291"/>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par>
                          <p:cTn id="15" fill="hold">
                            <p:stCondLst>
                              <p:cond delay="1000"/>
                            </p:stCondLst>
                            <p:childTnLst>
                              <p:par>
                                <p:cTn id="16" presetID="22" presetClass="entr" presetSubtype="4" fill="hold" grpId="0" nodeType="afterEffect">
                                  <p:stCondLst>
                                    <p:cond delay="70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OleChart spid="6924291" grpId="0"/>
      <p:bldP spid="7"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6" name="Rectangle 11"/>
          <p:cNvSpPr>
            <a:spLocks noGrp="1" noChangeArrowheads="1"/>
          </p:cNvSpPr>
          <p:nvPr>
            <p:ph type="title"/>
          </p:nvPr>
        </p:nvSpPr>
        <p:spPr/>
        <p:txBody>
          <a:bodyPr/>
          <a:lstStyle/>
          <a:p>
            <a:r>
              <a:rPr lang="en-US" dirty="0"/>
              <a:t>US Real GDP Growth*</a:t>
            </a:r>
          </a:p>
        </p:txBody>
      </p:sp>
      <p:sp>
        <p:nvSpPr>
          <p:cNvPr id="66567" name="Rectangle 3"/>
          <p:cNvSpPr>
            <a:spLocks noChangeArrowheads="1"/>
          </p:cNvSpPr>
          <p:nvPr/>
        </p:nvSpPr>
        <p:spPr bwMode="auto">
          <a:xfrm>
            <a:off x="1524000" y="6369088"/>
            <a:ext cx="9944103"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tabLst>
                <a:tab pos="342900" algn="l"/>
              </a:tabLst>
            </a:pPr>
            <a:r>
              <a:rPr lang="en-US" sz="1100" dirty="0"/>
              <a:t>*	Estimates/Forecasts from Wells Fargo Securities.</a:t>
            </a:r>
          </a:p>
          <a:p>
            <a:pPr eaLnBrk="0" hangingPunct="0">
              <a:lnSpc>
                <a:spcPct val="85000"/>
              </a:lnSpc>
              <a:spcBef>
                <a:spcPct val="25000"/>
              </a:spcBef>
              <a:buClr>
                <a:schemeClr val="accent2"/>
              </a:buClr>
              <a:tabLst>
                <a:tab pos="342900" algn="l"/>
              </a:tabLst>
            </a:pPr>
            <a:r>
              <a:rPr lang="en-US" sz="1100" dirty="0"/>
              <a:t>Source: US Department of Commerce, Wells Fargo Securities 1/21; Center for Risk and Uncertainty Management, University of South Carolina.</a:t>
            </a:r>
          </a:p>
        </p:txBody>
      </p:sp>
      <p:graphicFrame>
        <p:nvGraphicFramePr>
          <p:cNvPr id="66562" name="Object 4"/>
          <p:cNvGraphicFramePr>
            <a:graphicFrameLocks noChangeAspect="1"/>
          </p:cNvGraphicFramePr>
          <p:nvPr/>
        </p:nvGraphicFramePr>
        <p:xfrm>
          <a:off x="759417" y="1639888"/>
          <a:ext cx="10053726" cy="3922712"/>
        </p:xfrm>
        <a:graphic>
          <a:graphicData uri="http://schemas.openxmlformats.org/presentationml/2006/ole">
            <mc:AlternateContent xmlns:mc="http://schemas.openxmlformats.org/markup-compatibility/2006">
              <mc:Choice xmlns:v="urn:schemas-microsoft-com:vml" Requires="v">
                <p:oleObj name="Chart" r:id="rId3" imgW="8581836" imgH="3800579" progId="MSGraph.Chart.8">
                  <p:embed followColorScheme="full"/>
                </p:oleObj>
              </mc:Choice>
              <mc:Fallback>
                <p:oleObj name="Chart" r:id="rId3" imgW="8581836" imgH="3800579" progId="MSGraph.Chart.8">
                  <p:embed followColorScheme="full"/>
                  <p:pic>
                    <p:nvPicPr>
                      <p:cNvPr id="66562" name="Object 4"/>
                      <p:cNvPicPr>
                        <a:picLocks noChangeAspect="1" noChangeArrowheads="1"/>
                      </p:cNvPicPr>
                      <p:nvPr/>
                    </p:nvPicPr>
                    <p:blipFill>
                      <a:blip r:embed="rId4"/>
                      <a:srcRect/>
                      <a:stretch>
                        <a:fillRect/>
                      </a:stretch>
                    </p:blipFill>
                    <p:spPr bwMode="gray">
                      <a:xfrm>
                        <a:off x="759417" y="1639888"/>
                        <a:ext cx="10053726" cy="3922712"/>
                      </a:xfrm>
                      <a:prstGeom prst="rect">
                        <a:avLst/>
                      </a:prstGeom>
                      <a:noFill/>
                    </p:spPr>
                  </p:pic>
                </p:oleObj>
              </mc:Fallback>
            </mc:AlternateContent>
          </a:graphicData>
        </a:graphic>
      </p:graphicFrame>
      <p:sp>
        <p:nvSpPr>
          <p:cNvPr id="66568" name="Rectangle 5"/>
          <p:cNvSpPr>
            <a:spLocks noChangeArrowheads="1"/>
          </p:cNvSpPr>
          <p:nvPr/>
        </p:nvSpPr>
        <p:spPr bwMode="auto">
          <a:xfrm>
            <a:off x="1981205"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181229" y="5473705"/>
            <a:ext cx="817245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Will Be Severely Impacted As the Economy Slows but Is Improving</a:t>
            </a:r>
          </a:p>
        </p:txBody>
      </p:sp>
      <p:sp>
        <p:nvSpPr>
          <p:cNvPr id="66570" name="Rectangle 8"/>
          <p:cNvSpPr>
            <a:spLocks noChangeArrowheads="1"/>
          </p:cNvSpPr>
          <p:nvPr/>
        </p:nvSpPr>
        <p:spPr bwMode="black">
          <a:xfrm>
            <a:off x="1676400" y="1176243"/>
            <a:ext cx="1486924"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1657259" y="3355255"/>
            <a:ext cx="1180146" cy="1053592"/>
          </a:xfrm>
          <a:prstGeom prst="wedgeRectCallout">
            <a:avLst>
              <a:gd name="adj1" fmla="val 74412"/>
              <a:gd name="adj2" fmla="val -32594"/>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“Great Recession” began in Dec. 2007</a:t>
            </a:r>
          </a:p>
        </p:txBody>
      </p:sp>
      <p:sp>
        <p:nvSpPr>
          <p:cNvPr id="1926154" name="AutoShape 10"/>
          <p:cNvSpPr>
            <a:spLocks noChangeArrowheads="1"/>
          </p:cNvSpPr>
          <p:nvPr/>
        </p:nvSpPr>
        <p:spPr bwMode="blackWhite">
          <a:xfrm>
            <a:off x="3819467" y="1139635"/>
            <a:ext cx="952993" cy="688258"/>
          </a:xfrm>
          <a:prstGeom prst="wedgeRectCallout">
            <a:avLst>
              <a:gd name="adj1" fmla="val -86717"/>
              <a:gd name="adj2" fmla="val 1595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Financial Crisis</a:t>
            </a:r>
          </a:p>
        </p:txBody>
      </p:sp>
      <p:sp>
        <p:nvSpPr>
          <p:cNvPr id="14" name="AutoShape 10"/>
          <p:cNvSpPr>
            <a:spLocks noChangeArrowheads="1"/>
          </p:cNvSpPr>
          <p:nvPr/>
        </p:nvSpPr>
        <p:spPr bwMode="blackWhite">
          <a:xfrm>
            <a:off x="8963109" y="640572"/>
            <a:ext cx="1850034" cy="1116832"/>
          </a:xfrm>
          <a:prstGeom prst="wedgeRectCallout">
            <a:avLst>
              <a:gd name="adj1" fmla="val -13574"/>
              <a:gd name="adj2" fmla="val 117070"/>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Strong 2</a:t>
            </a:r>
            <a:r>
              <a:rPr lang="en-US" b="1" baseline="30000" dirty="0">
                <a:solidFill>
                  <a:schemeClr val="bg1"/>
                </a:solidFill>
              </a:rPr>
              <a:t>nd</a:t>
            </a:r>
            <a:r>
              <a:rPr lang="en-US" b="1" dirty="0">
                <a:solidFill>
                  <a:schemeClr val="bg1"/>
                </a:solidFill>
              </a:rPr>
              <a:t> half 2021 growth expected</a:t>
            </a:r>
          </a:p>
        </p:txBody>
      </p:sp>
      <p:sp>
        <p:nvSpPr>
          <p:cNvPr id="15" name="Rectangle 7"/>
          <p:cNvSpPr>
            <a:spLocks noChangeArrowheads="1"/>
          </p:cNvSpPr>
          <p:nvPr/>
        </p:nvSpPr>
        <p:spPr bwMode="grayWhite">
          <a:xfrm>
            <a:off x="3153674" y="2643639"/>
            <a:ext cx="525030" cy="1275214"/>
          </a:xfrm>
          <a:prstGeom prst="rect">
            <a:avLst/>
          </a:prstGeom>
          <a:noFill/>
          <a:ln w="28575">
            <a:solidFill>
              <a:schemeClr val="folHlink"/>
            </a:solidFill>
            <a:miter lim="800000"/>
            <a:headEnd/>
            <a:tailEnd/>
          </a:ln>
        </p:spPr>
        <p:txBody>
          <a:bodyPr wrap="none" anchor="ctr"/>
          <a:lstStyle/>
          <a:p>
            <a:endParaRPr lang="en-US"/>
          </a:p>
        </p:txBody>
      </p:sp>
      <p:sp>
        <p:nvSpPr>
          <p:cNvPr id="2" name="Rectangle 1"/>
          <p:cNvSpPr/>
          <p:nvPr/>
        </p:nvSpPr>
        <p:spPr>
          <a:xfrm>
            <a:off x="8210893" y="2776874"/>
            <a:ext cx="501786" cy="1936026"/>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utoShape 9"/>
          <p:cNvSpPr>
            <a:spLocks noChangeArrowheads="1"/>
          </p:cNvSpPr>
          <p:nvPr/>
        </p:nvSpPr>
        <p:spPr bwMode="blackWhite">
          <a:xfrm>
            <a:off x="6195175" y="3451347"/>
            <a:ext cx="1180146" cy="1145381"/>
          </a:xfrm>
          <a:prstGeom prst="wedgeRectCallout">
            <a:avLst>
              <a:gd name="adj1" fmla="val 116436"/>
              <a:gd name="adj2" fmla="val 8314"/>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COVID CRASH</a:t>
            </a:r>
          </a:p>
          <a:p>
            <a:pPr algn="ctr" eaLnBrk="0" hangingPunct="0">
              <a:lnSpc>
                <a:spcPct val="90000"/>
              </a:lnSpc>
              <a:spcBef>
                <a:spcPct val="50000"/>
              </a:spcBef>
              <a:buClr>
                <a:schemeClr val="bg1"/>
              </a:buClr>
              <a:buFont typeface="Wingdings" pitchFamily="2" charset="2"/>
              <a:buNone/>
            </a:pPr>
            <a:r>
              <a:rPr lang="en-US" sz="1400" b="1" dirty="0">
                <a:solidFill>
                  <a:schemeClr val="bg1"/>
                </a:solidFill>
              </a:rPr>
              <a:t>Q2 2020 plunged by 31.4%</a:t>
            </a:r>
          </a:p>
        </p:txBody>
      </p:sp>
      <p:sp>
        <p:nvSpPr>
          <p:cNvPr id="17" name="Rectangle 16"/>
          <p:cNvSpPr/>
          <p:nvPr/>
        </p:nvSpPr>
        <p:spPr>
          <a:xfrm>
            <a:off x="9481494" y="2387242"/>
            <a:ext cx="427551" cy="1064105"/>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utoShape 8"/>
          <p:cNvSpPr>
            <a:spLocks noChangeArrowheads="1"/>
          </p:cNvSpPr>
          <p:nvPr/>
        </p:nvSpPr>
        <p:spPr bwMode="blackWhite">
          <a:xfrm>
            <a:off x="5428603" y="678190"/>
            <a:ext cx="2323550" cy="1174652"/>
          </a:xfrm>
          <a:prstGeom prst="wedgeRectCallout">
            <a:avLst>
              <a:gd name="adj1" fmla="val -49448"/>
              <a:gd name="adj2" fmla="val -208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defRPr/>
            </a:pPr>
            <a:r>
              <a:rPr lang="en-US" sz="2000" b="1" dirty="0">
                <a:solidFill>
                  <a:srgbClr val="FFFFFF"/>
                </a:solidFill>
              </a:rPr>
              <a:t>Full Year 2020 was -3.5%, the worst since the end of  WW II</a:t>
            </a:r>
          </a:p>
        </p:txBody>
      </p:sp>
    </p:spTree>
    <p:extLst>
      <p:ext uri="{BB962C8B-B14F-4D97-AF65-F5344CB8AC3E}">
        <p14:creationId xmlns:p14="http://schemas.microsoft.com/office/powerpoint/2010/main" val="10935825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par>
                          <p:cTn id="24" fill="hold">
                            <p:stCondLst>
                              <p:cond delay="5000"/>
                            </p:stCondLst>
                            <p:childTnLst>
                              <p:par>
                                <p:cTn id="25" presetID="2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2822" y="220769"/>
            <a:ext cx="11277600" cy="1020921"/>
          </a:xfrm>
        </p:spPr>
        <p:txBody>
          <a:bodyPr/>
          <a:lstStyle/>
          <a:p>
            <a:r>
              <a:rPr lang="en-US" altLang="en-US" sz="2800" dirty="0"/>
              <a:t>The Economy Drives P/C Insurance Industry Premiums:</a:t>
            </a:r>
            <a:br>
              <a:rPr lang="en-US" altLang="en-US" sz="2800" dirty="0"/>
            </a:br>
            <a:r>
              <a:rPr lang="en-US" altLang="en-US" sz="2800" dirty="0"/>
              <a:t>2006:Q1–2020:Q3*</a:t>
            </a:r>
            <a:br>
              <a:rPr lang="en-US" altLang="en-US" sz="2800" dirty="0"/>
            </a:br>
            <a:r>
              <a:rPr lang="en-US" altLang="en-US" sz="2800" dirty="0"/>
              <a:t>										</a:t>
            </a:r>
            <a:r>
              <a:rPr lang="en-US" altLang="en-US" sz="1800" dirty="0"/>
              <a:t>Direct Premium Growth (All P/C Lines) vs. Nominal GDP: Quarterly Y-o-Y Pct. Change</a:t>
            </a:r>
            <a:endParaRPr lang="en-US" sz="1600" dirty="0"/>
          </a:p>
        </p:txBody>
      </p:sp>
      <p:sp>
        <p:nvSpPr>
          <p:cNvPr id="6" name="Text Placeholder 5"/>
          <p:cNvSpPr>
            <a:spLocks noGrp="1"/>
          </p:cNvSpPr>
          <p:nvPr>
            <p:ph type="body" sz="quarter" idx="15"/>
          </p:nvPr>
        </p:nvSpPr>
        <p:spPr>
          <a:xfrm>
            <a:off x="393969" y="6291438"/>
            <a:ext cx="9895092" cy="415018"/>
          </a:xfrm>
        </p:spPr>
        <p:txBody>
          <a:bodyPr/>
          <a:lstStyle/>
          <a:p>
            <a:r>
              <a:rPr lang="en-US" sz="1050" dirty="0">
                <a:latin typeface="Arial" panose="020B0604020202020204" pitchFamily="34" charset="0"/>
              </a:rPr>
              <a:t> </a:t>
            </a:r>
          </a:p>
          <a:p>
            <a:endParaRPr lang="en-US" sz="1050" dirty="0">
              <a:latin typeface="Arial" panose="020B0604020202020204" pitchFamily="34" charset="0"/>
            </a:endParaRPr>
          </a:p>
          <a:p>
            <a:r>
              <a:rPr lang="en-US" sz="1050" dirty="0">
                <a:latin typeface="Arial" panose="020B0604020202020204" pitchFamily="34" charset="0"/>
              </a:rPr>
              <a:t>Sources: SNL Financial; U.S. Commerce Dept., Bureau of Economic Analysis; ISO; I.I.I.; Risk and Uncertainty Management Center, University of South Carolina.</a:t>
            </a:r>
          </a:p>
        </p:txBody>
      </p:sp>
      <p:graphicFrame>
        <p:nvGraphicFramePr>
          <p:cNvPr id="23" name="Object 2"/>
          <p:cNvGraphicFramePr>
            <a:graphicFrameLocks noChangeAspect="1"/>
          </p:cNvGraphicFramePr>
          <p:nvPr>
            <p:extLst>
              <p:ext uri="{D42A27DB-BD31-4B8C-83A1-F6EECF244321}">
                <p14:modId xmlns:p14="http://schemas.microsoft.com/office/powerpoint/2010/main" val="2428764024"/>
              </p:ext>
            </p:extLst>
          </p:nvPr>
        </p:nvGraphicFramePr>
        <p:xfrm>
          <a:off x="280719" y="1370626"/>
          <a:ext cx="10479810" cy="4325976"/>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646612" y="5825538"/>
            <a:ext cx="9823268" cy="663186"/>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b="1" dirty="0">
                <a:solidFill>
                  <a:schemeClr val="bg1"/>
                </a:solidFill>
                <a:cs typeface="Arial" charset="0"/>
              </a:rPr>
              <a:t>Direct written premiums track nominal GDP fairly tightly over time, suggesting the P/C insurance industry’s growth prospects inextricably linked to economic performance.</a:t>
            </a:r>
          </a:p>
        </p:txBody>
      </p:sp>
      <p:cxnSp>
        <p:nvCxnSpPr>
          <p:cNvPr id="8" name="Straight Arrow Connector 7"/>
          <p:cNvCxnSpPr/>
          <p:nvPr/>
        </p:nvCxnSpPr>
        <p:spPr>
          <a:xfrm>
            <a:off x="10521639" y="2917165"/>
            <a:ext cx="649877" cy="116976"/>
          </a:xfrm>
          <a:prstGeom prst="straightConnector1">
            <a:avLst/>
          </a:prstGeom>
          <a:ln w="508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rot="16200000" flipH="1">
            <a:off x="10410033" y="1645334"/>
            <a:ext cx="1111979" cy="868187"/>
          </a:xfrm>
          <a:prstGeom prst="curvedConnector3">
            <a:avLst>
              <a:gd name="adj1" fmla="val 96546"/>
            </a:avLst>
          </a:prstGeom>
          <a:ln w="57150">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49307374"/>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82" name="Rectangle 2"/>
          <p:cNvSpPr>
            <a:spLocks noGrp="1" noChangeArrowheads="1"/>
          </p:cNvSpPr>
          <p:nvPr>
            <p:ph type="title"/>
          </p:nvPr>
        </p:nvSpPr>
        <p:spPr>
          <a:xfrm>
            <a:off x="295353" y="164660"/>
            <a:ext cx="8213217" cy="860425"/>
          </a:xfrm>
        </p:spPr>
        <p:txBody>
          <a:bodyPr/>
          <a:lstStyle/>
          <a:p>
            <a:r>
              <a:rPr lang="en-US" dirty="0"/>
              <a:t>Unemployment Rate: Jan. 2019 – Dec. 2020</a:t>
            </a:r>
          </a:p>
        </p:txBody>
      </p:sp>
      <p:sp>
        <p:nvSpPr>
          <p:cNvPr id="101383" name="Rectangle 4"/>
          <p:cNvSpPr>
            <a:spLocks noChangeArrowheads="1"/>
          </p:cNvSpPr>
          <p:nvPr/>
        </p:nvSpPr>
        <p:spPr bwMode="auto">
          <a:xfrm>
            <a:off x="0" y="6608847"/>
            <a:ext cx="10957302"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rPr>
              <a:t>Source: US Bureau of Labor Statistics; Risk and Uncertainty Management Center, University of South Carolina.</a:t>
            </a:r>
          </a:p>
        </p:txBody>
      </p:sp>
      <p:sp>
        <p:nvSpPr>
          <p:cNvPr id="101385" name="Rectangle 6"/>
          <p:cNvSpPr>
            <a:spLocks noChangeArrowheads="1"/>
          </p:cNvSpPr>
          <p:nvPr/>
        </p:nvSpPr>
        <p:spPr bwMode="black">
          <a:xfrm>
            <a:off x="114300" y="1645617"/>
            <a:ext cx="1668005" cy="44319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Unemployment Rate</a:t>
            </a:r>
          </a:p>
        </p:txBody>
      </p:sp>
      <p:graphicFrame>
        <p:nvGraphicFramePr>
          <p:cNvPr id="101378" name="Object 7"/>
          <p:cNvGraphicFramePr>
            <a:graphicFrameLocks noChangeAspect="1"/>
          </p:cNvGraphicFramePr>
          <p:nvPr>
            <p:extLst>
              <p:ext uri="{D42A27DB-BD31-4B8C-83A1-F6EECF244321}">
                <p14:modId xmlns:p14="http://schemas.microsoft.com/office/powerpoint/2010/main" val="3010490401"/>
              </p:ext>
            </p:extLst>
          </p:nvPr>
        </p:nvGraphicFramePr>
        <p:xfrm>
          <a:off x="471168" y="2409321"/>
          <a:ext cx="11172750" cy="4180655"/>
        </p:xfrm>
        <a:graphic>
          <a:graphicData uri="http://schemas.openxmlformats.org/presentationml/2006/ole">
            <mc:AlternateContent xmlns:mc="http://schemas.openxmlformats.org/markup-compatibility/2006">
              <mc:Choice xmlns:v="urn:schemas-microsoft-com:vml" Requires="v">
                <p:oleObj name="Chart" r:id="rId3" imgW="9629599" imgH="3752781" progId="MSGraph.Chart.8">
                  <p:embed followColorScheme="full"/>
                </p:oleObj>
              </mc:Choice>
              <mc:Fallback>
                <p:oleObj name="Chart" r:id="rId3" imgW="9629599" imgH="3752781" progId="MSGraph.Chart.8">
                  <p:embed followColorScheme="full"/>
                  <p:pic>
                    <p:nvPicPr>
                      <p:cNvPr id="0" name=""/>
                      <p:cNvPicPr>
                        <a:picLocks noChangeAspect="1" noChangeArrowheads="1"/>
                      </p:cNvPicPr>
                      <p:nvPr/>
                    </p:nvPicPr>
                    <p:blipFill>
                      <a:blip r:embed="rId4"/>
                      <a:srcRect/>
                      <a:stretch>
                        <a:fillRect/>
                      </a:stretch>
                    </p:blipFill>
                    <p:spPr bwMode="auto">
                      <a:xfrm>
                        <a:off x="471168" y="2409321"/>
                        <a:ext cx="11172750" cy="4180655"/>
                      </a:xfrm>
                      <a:prstGeom prst="rect">
                        <a:avLst/>
                      </a:prstGeom>
                      <a:noFill/>
                    </p:spPr>
                  </p:pic>
                </p:oleObj>
              </mc:Fallback>
            </mc:AlternateContent>
          </a:graphicData>
        </a:graphic>
      </p:graphicFrame>
      <p:sp>
        <p:nvSpPr>
          <p:cNvPr id="12" name="AutoShape 6"/>
          <p:cNvSpPr>
            <a:spLocks noChangeArrowheads="1"/>
          </p:cNvSpPr>
          <p:nvPr/>
        </p:nvSpPr>
        <p:spPr bwMode="blackWhite">
          <a:xfrm>
            <a:off x="1952638" y="2933237"/>
            <a:ext cx="4898646" cy="1577628"/>
          </a:xfrm>
          <a:prstGeom prst="wedgeRectCallout">
            <a:avLst>
              <a:gd name="adj1" fmla="val 67698"/>
              <a:gd name="adj2" fmla="val -159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2400" b="1" dirty="0">
                <a:solidFill>
                  <a:srgbClr val="FFFFFF"/>
                </a:solidFill>
              </a:rPr>
              <a:t>COVID-19 shutdowns pushed the unemployment rate up to a shocking 14.7% in April before improving beginning in May</a:t>
            </a:r>
            <a:endParaRPr lang="pt-BR" sz="2400" b="1" dirty="0">
              <a:solidFill>
                <a:srgbClr val="FFFFFF"/>
              </a:solidFill>
            </a:endParaRPr>
          </a:p>
        </p:txBody>
      </p:sp>
      <p:sp>
        <p:nvSpPr>
          <p:cNvPr id="10" name="Rectangle 5"/>
          <p:cNvSpPr>
            <a:spLocks noChangeArrowheads="1"/>
          </p:cNvSpPr>
          <p:nvPr/>
        </p:nvSpPr>
        <p:spPr bwMode="blackWhite">
          <a:xfrm>
            <a:off x="4177562" y="865588"/>
            <a:ext cx="6779740" cy="1543733"/>
          </a:xfrm>
          <a:prstGeom prst="rect">
            <a:avLst/>
          </a:prstGeom>
          <a:solidFill>
            <a:srgbClr val="FF0000"/>
          </a:soli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12.4M jobs were created from May through Sept. (after a loss of 22.2M in March/April) helping bring down the unemployment rate to 6.7% from its April peak of 14.7%.  So far, ~56% of jobs lost have been recovered. Employment in Dec. 2020 was 6.5% below Feb. 2020.</a:t>
            </a:r>
            <a:endParaRPr lang="pt-BR" sz="2000" b="1" dirty="0">
              <a:solidFill>
                <a:srgbClr val="FFFFFF"/>
              </a:solidFill>
            </a:endParaRPr>
          </a:p>
        </p:txBody>
      </p:sp>
    </p:spTree>
    <p:extLst>
      <p:ext uri="{BB962C8B-B14F-4D97-AF65-F5344CB8AC3E}">
        <p14:creationId xmlns:p14="http://schemas.microsoft.com/office/powerpoint/2010/main" val="239645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62" name="Rectangle 2"/>
          <p:cNvSpPr>
            <a:spLocks noGrp="1" noChangeArrowheads="1"/>
          </p:cNvSpPr>
          <p:nvPr>
            <p:ph type="title"/>
          </p:nvPr>
        </p:nvSpPr>
        <p:spPr/>
        <p:txBody>
          <a:bodyPr/>
          <a:lstStyle/>
          <a:p>
            <a:r>
              <a:rPr lang="en-US" dirty="0"/>
              <a:t>US Unemployment Rate Forecast: 2007:Q1–2022:Q4</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1350470697"/>
              </p:ext>
            </p:extLst>
          </p:nvPr>
        </p:nvGraphicFramePr>
        <p:xfrm>
          <a:off x="397935" y="1242366"/>
          <a:ext cx="11380776" cy="5103813"/>
        </p:xfrm>
        <a:graphic>
          <a:graphicData uri="http://schemas.openxmlformats.org/presentationml/2006/ole">
            <mc:AlternateContent xmlns:mc="http://schemas.openxmlformats.org/markup-compatibility/2006">
              <mc:Choice xmlns:v="urn:schemas-microsoft-com:vml" Requires="v">
                <p:oleObj name="Chart" r:id="rId3" imgW="8191526" imgH="4229100" progId="MSGraph.Chart.8">
                  <p:embed followColorScheme="full"/>
                </p:oleObj>
              </mc:Choice>
              <mc:Fallback>
                <p:oleObj name="Chart" r:id="rId3" imgW="8191526" imgH="4229100" progId="MSGraph.Chart.8">
                  <p:embed followColorScheme="full"/>
                  <p:pic>
                    <p:nvPicPr>
                      <p:cNvPr id="0" name=""/>
                      <p:cNvPicPr>
                        <a:picLocks noChangeAspect="1" noChangeArrowheads="1"/>
                      </p:cNvPicPr>
                      <p:nvPr/>
                    </p:nvPicPr>
                    <p:blipFill>
                      <a:blip r:embed="rId4"/>
                      <a:srcRect/>
                      <a:stretch>
                        <a:fillRect/>
                      </a:stretch>
                    </p:blipFill>
                    <p:spPr bwMode="auto">
                      <a:xfrm>
                        <a:off x="397935" y="1242366"/>
                        <a:ext cx="11380776" cy="5103813"/>
                      </a:xfrm>
                      <a:prstGeom prst="rect">
                        <a:avLst/>
                      </a:prstGeom>
                      <a:noFill/>
                    </p:spPr>
                  </p:pic>
                </p:oleObj>
              </mc:Fallback>
            </mc:AlternateContent>
          </a:graphicData>
        </a:graphic>
      </p:graphicFrame>
      <p:sp>
        <p:nvSpPr>
          <p:cNvPr id="7073797" name="AutoShape 5"/>
          <p:cNvSpPr>
            <a:spLocks noChangeArrowheads="1"/>
          </p:cNvSpPr>
          <p:nvPr/>
        </p:nvSpPr>
        <p:spPr bwMode="blackWhite">
          <a:xfrm>
            <a:off x="1534330" y="800821"/>
            <a:ext cx="4055587" cy="1666334"/>
          </a:xfrm>
          <a:prstGeom prst="wedgeRectCallout">
            <a:avLst>
              <a:gd name="adj1" fmla="val -14562"/>
              <a:gd name="adj2" fmla="val 593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a:solidFill>
                  <a:schemeClr val="bg1"/>
                </a:solidFill>
                <a:cs typeface="+mn-cs"/>
              </a:rPr>
              <a:t>Great Recession</a:t>
            </a:r>
          </a:p>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Rising unemployment eroded payrolls and WC’s exposure base.</a:t>
            </a:r>
          </a:p>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Unemployment peaked at 10% in late 2009.</a:t>
            </a:r>
          </a:p>
        </p:txBody>
      </p:sp>
      <p:sp>
        <p:nvSpPr>
          <p:cNvPr id="45064" name="Rectangle 5"/>
          <p:cNvSpPr>
            <a:spLocks noChangeArrowheads="1"/>
          </p:cNvSpPr>
          <p:nvPr/>
        </p:nvSpPr>
        <p:spPr bwMode="auto">
          <a:xfrm>
            <a:off x="1534330" y="6346633"/>
            <a:ext cx="993441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forecasts ;          = actuals</a:t>
            </a:r>
          </a:p>
          <a:p>
            <a:pPr eaLnBrk="0" hangingPunct="0">
              <a:lnSpc>
                <a:spcPct val="85000"/>
              </a:lnSpc>
              <a:spcBef>
                <a:spcPct val="25000"/>
              </a:spcBef>
              <a:buClr>
                <a:schemeClr val="accent2"/>
              </a:buClr>
              <a:buFont typeface="Wingdings" pitchFamily="2" charset="2"/>
              <a:buNone/>
            </a:pPr>
            <a:r>
              <a:rPr lang="en-US" sz="1100" dirty="0"/>
              <a:t>Sources: US Bureau of Labor Statistics; Wells Fargo Securities </a:t>
            </a:r>
            <a:r>
              <a:rPr lang="en-US" sz="1100"/>
              <a:t>(1/21 </a:t>
            </a:r>
            <a:r>
              <a:rPr lang="en-US" sz="1100" dirty="0"/>
              <a:t>edition); Risk and Uncertainty Management Center, University of South Carolina.</a:t>
            </a:r>
          </a:p>
        </p:txBody>
      </p:sp>
      <p:sp>
        <p:nvSpPr>
          <p:cNvPr id="45065" name="Rectangle 6"/>
          <p:cNvSpPr>
            <a:spLocks noChangeArrowheads="1"/>
          </p:cNvSpPr>
          <p:nvPr/>
        </p:nvSpPr>
        <p:spPr bwMode="auto">
          <a:xfrm>
            <a:off x="1966914" y="6346633"/>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3069509" y="6346633"/>
            <a:ext cx="277542" cy="123297"/>
          </a:xfrm>
          <a:prstGeom prst="rect">
            <a:avLst/>
          </a:prstGeom>
          <a:solidFill>
            <a:schemeClr val="accent1"/>
          </a:solidFill>
          <a:ln w="9525">
            <a:noFill/>
            <a:miter lim="800000"/>
            <a:headEnd/>
            <a:tailEnd/>
          </a:ln>
        </p:spPr>
        <p:txBody>
          <a:bodyPr wrap="none" anchor="ctr"/>
          <a:lstStyle/>
          <a:p>
            <a:endParaRPr lang="en-US"/>
          </a:p>
        </p:txBody>
      </p:sp>
      <p:sp>
        <p:nvSpPr>
          <p:cNvPr id="13" name="AutoShape 5"/>
          <p:cNvSpPr>
            <a:spLocks noChangeArrowheads="1"/>
          </p:cNvSpPr>
          <p:nvPr/>
        </p:nvSpPr>
        <p:spPr bwMode="blackWhite">
          <a:xfrm>
            <a:off x="5884114" y="1146683"/>
            <a:ext cx="3691500" cy="1313601"/>
          </a:xfrm>
          <a:prstGeom prst="wedgeRectCallout">
            <a:avLst>
              <a:gd name="adj1" fmla="val 56044"/>
              <a:gd name="adj2" fmla="val 30598"/>
            </a:avLst>
          </a:prstGeom>
          <a:solidFill>
            <a:srgbClr val="FF0000"/>
          </a:solidFill>
          <a:ln w="28575" algn="ctr">
            <a:solidFill>
              <a:srgbClr val="FF0000"/>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a:solidFill>
                  <a:schemeClr val="bg1"/>
                </a:solidFill>
                <a:cs typeface="+mn-cs"/>
              </a:rPr>
              <a:t>The unemployment rate peaked at 14.7% in April (13.1% Q2 avg.)</a:t>
            </a:r>
            <a:endParaRPr lang="en-US" sz="2400" b="1" i="1" dirty="0">
              <a:solidFill>
                <a:schemeClr val="bg1"/>
              </a:solidFill>
              <a:cs typeface="+mn-cs"/>
            </a:endParaRPr>
          </a:p>
        </p:txBody>
      </p:sp>
      <p:sp>
        <p:nvSpPr>
          <p:cNvPr id="2" name="TextBox 1"/>
          <p:cNvSpPr txBox="1"/>
          <p:nvPr/>
        </p:nvSpPr>
        <p:spPr>
          <a:xfrm>
            <a:off x="6998623" y="2930823"/>
            <a:ext cx="2576991" cy="1631216"/>
          </a:xfrm>
          <a:prstGeom prst="rect">
            <a:avLst/>
          </a:prstGeom>
          <a:solidFill>
            <a:srgbClr val="C00000"/>
          </a:solidFill>
        </p:spPr>
        <p:txBody>
          <a:bodyPr wrap="square" rtlCol="0">
            <a:spAutoFit/>
          </a:bodyPr>
          <a:lstStyle/>
          <a:p>
            <a:pPr algn="ctr"/>
            <a:r>
              <a:rPr lang="en-US" sz="2000" b="1" dirty="0">
                <a:solidFill>
                  <a:schemeClr val="bg1"/>
                </a:solidFill>
              </a:rPr>
              <a:t>At 3.5%, the unemployment rate in Feb. 2020 </a:t>
            </a:r>
            <a:r>
              <a:rPr lang="en-US" sz="2000" b="1" i="1" dirty="0">
                <a:solidFill>
                  <a:schemeClr val="bg1"/>
                </a:solidFill>
              </a:rPr>
              <a:t>WAS</a:t>
            </a:r>
            <a:r>
              <a:rPr lang="en-US" sz="2000" b="1" dirty="0">
                <a:solidFill>
                  <a:schemeClr val="bg1"/>
                </a:solidFill>
              </a:rPr>
              <a:t> at its lowest point in 50 years.</a:t>
            </a:r>
          </a:p>
        </p:txBody>
      </p:sp>
    </p:spTree>
    <p:extLst>
      <p:ext uri="{BB962C8B-B14F-4D97-AF65-F5344CB8AC3E}">
        <p14:creationId xmlns:p14="http://schemas.microsoft.com/office/powerpoint/2010/main" val="34293714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36513"/>
            <a:ext cx="9990138" cy="860426"/>
          </a:xfrm>
        </p:spPr>
        <p:txBody>
          <a:bodyPr/>
          <a:lstStyle/>
          <a:p>
            <a:r>
              <a:rPr lang="en-US" sz="3200" dirty="0">
                <a:latin typeface="Arial" panose="020B0604020202020204" pitchFamily="34" charset="0"/>
              </a:rPr>
              <a:t>P/C Industry Net Income After Taxes, </a:t>
            </a:r>
            <a:r>
              <a:rPr lang="en-US" sz="2800" dirty="0">
                <a:latin typeface="Arial" panose="020B0604020202020204" pitchFamily="34" charset="0"/>
              </a:rPr>
              <a:t>1991–2020E*</a:t>
            </a:r>
            <a:endParaRPr lang="en-US" sz="3600" dirty="0">
              <a:latin typeface="Arial" panose="020B0604020202020204" pitchFamily="34" charset="0"/>
            </a:endParaRPr>
          </a:p>
        </p:txBody>
      </p:sp>
      <p:sp>
        <p:nvSpPr>
          <p:cNvPr id="14339" name="Text Box 5"/>
          <p:cNvSpPr txBox="1">
            <a:spLocks noChangeArrowheads="1"/>
          </p:cNvSpPr>
          <p:nvPr/>
        </p:nvSpPr>
        <p:spPr bwMode="auto">
          <a:xfrm>
            <a:off x="2372856" y="667099"/>
            <a:ext cx="1873898" cy="27706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2011 ROAS</a:t>
            </a:r>
            <a:r>
              <a:rPr lang="en-US" sz="1000" baseline="30000" dirty="0">
                <a:solidFill>
                  <a:srgbClr val="000000"/>
                </a:solidFill>
              </a:rPr>
              <a:t>1</a:t>
            </a:r>
            <a:r>
              <a:rPr lang="en-US" sz="10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2012 ROAS</a:t>
            </a:r>
            <a:r>
              <a:rPr lang="en-US" sz="1000" baseline="30000" dirty="0">
                <a:solidFill>
                  <a:srgbClr val="000000"/>
                </a:solidFill>
              </a:rPr>
              <a:t>1</a:t>
            </a:r>
            <a:r>
              <a:rPr lang="en-US" sz="10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2013 ROAS</a:t>
            </a:r>
            <a:r>
              <a:rPr lang="en-US" sz="1000" baseline="30000" dirty="0">
                <a:solidFill>
                  <a:srgbClr val="000000"/>
                </a:solidFill>
              </a:rPr>
              <a:t>1</a:t>
            </a:r>
            <a:r>
              <a:rPr lang="en-US" sz="1000" dirty="0">
                <a:solidFill>
                  <a:srgbClr val="000000"/>
                </a:solidFill>
              </a:rPr>
              <a:t> = 10.2%</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2014 ROAS</a:t>
            </a:r>
            <a:r>
              <a:rPr lang="en-US" sz="1000" baseline="30000" dirty="0">
                <a:solidFill>
                  <a:srgbClr val="000000"/>
                </a:solidFill>
              </a:rPr>
              <a:t>1</a:t>
            </a:r>
            <a:r>
              <a:rPr lang="en-US" sz="1000" dirty="0">
                <a:solidFill>
                  <a:srgbClr val="000000"/>
                </a:solidFill>
              </a:rPr>
              <a:t> = 8.4%</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2015 ROAS = 8.4%</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2016 ROAS = 6.2%</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2017 ROAS =5.0%</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2018 ROAS = 8.0%</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2019: ROAS = 7.7%</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2020: ROAS = 4.1%**</a:t>
            </a:r>
          </a:p>
        </p:txBody>
      </p:sp>
      <p:sp>
        <p:nvSpPr>
          <p:cNvPr id="14340" name="Rectangle 5"/>
          <p:cNvSpPr>
            <a:spLocks noChangeArrowheads="1"/>
          </p:cNvSpPr>
          <p:nvPr/>
        </p:nvSpPr>
        <p:spPr bwMode="auto">
          <a:xfrm>
            <a:off x="-123569" y="6291611"/>
            <a:ext cx="11343503" cy="6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pPr>
            <a:r>
              <a:rPr lang="en-US" sz="1000" dirty="0">
                <a:solidFill>
                  <a:srgbClr val="000000"/>
                </a:solidFill>
              </a:rPr>
              <a:t>*2020 estimate based on annualized actual Q3:20 figure of $35.5B.  ROE figures are GAAP; </a:t>
            </a:r>
            <a:r>
              <a:rPr lang="en-US" sz="1000" baseline="30000" dirty="0">
                <a:solidFill>
                  <a:srgbClr val="000000"/>
                </a:solidFill>
              </a:rPr>
              <a:t>1</a:t>
            </a:r>
            <a:r>
              <a:rPr lang="en-US" sz="1000" dirty="0">
                <a:solidFill>
                  <a:srgbClr val="000000"/>
                </a:solidFill>
              </a:rPr>
              <a:t>Return on avg. surplus.  Excludes Mortgage &amp; Financial Guaranty insurers for years (2009-2014).</a:t>
            </a:r>
          </a:p>
          <a:p>
            <a:pPr fontAlgn="base">
              <a:lnSpc>
                <a:spcPct val="85000"/>
              </a:lnSpc>
              <a:spcBef>
                <a:spcPct val="25000"/>
              </a:spcBef>
              <a:spcAft>
                <a:spcPct val="0"/>
              </a:spcAft>
              <a:buClr>
                <a:srgbClr val="FF6801"/>
              </a:buClr>
            </a:pPr>
            <a:r>
              <a:rPr lang="en-US" sz="1000" dirty="0">
                <a:solidFill>
                  <a:srgbClr val="000000"/>
                </a:solidFill>
              </a:rPr>
              <a:t>**Through Q3 2020. </a:t>
            </a:r>
          </a:p>
          <a:p>
            <a:pPr fontAlgn="base">
              <a:lnSpc>
                <a:spcPct val="85000"/>
              </a:lnSpc>
              <a:spcBef>
                <a:spcPct val="25000"/>
              </a:spcBef>
              <a:spcAft>
                <a:spcPct val="0"/>
              </a:spcAft>
              <a:buClr>
                <a:srgbClr val="FF6801"/>
              </a:buClr>
            </a:pPr>
            <a:r>
              <a:rPr lang="en-US" sz="1000" dirty="0">
                <a:solidFill>
                  <a:srgbClr val="000000"/>
                </a:solidFill>
              </a:rPr>
              <a:t>Sources: A.M. Best, ISO.</a:t>
            </a:r>
          </a:p>
        </p:txBody>
      </p:sp>
      <p:graphicFrame>
        <p:nvGraphicFramePr>
          <p:cNvPr id="14341" name="Object 3"/>
          <p:cNvGraphicFramePr>
            <a:graphicFrameLocks/>
          </p:cNvGraphicFramePr>
          <p:nvPr>
            <p:extLst>
              <p:ext uri="{D42A27DB-BD31-4B8C-83A1-F6EECF244321}">
                <p14:modId xmlns:p14="http://schemas.microsoft.com/office/powerpoint/2010/main" val="997281376"/>
              </p:ext>
            </p:extLst>
          </p:nvPr>
        </p:nvGraphicFramePr>
        <p:xfrm>
          <a:off x="1432617" y="1128187"/>
          <a:ext cx="10190289" cy="5341124"/>
        </p:xfrm>
        <a:graphic>
          <a:graphicData uri="http://schemas.openxmlformats.org/presentationml/2006/ole">
            <mc:AlternateContent xmlns:mc="http://schemas.openxmlformats.org/markup-compatibility/2006">
              <mc:Choice xmlns:v="urn:schemas-microsoft-com:vml" Requires="v">
                <p:oleObj name="Chart" r:id="rId4" imgW="8715408" imgH="5057879" progId="MSGraph.Chart.8">
                  <p:embed followColorScheme="full"/>
                </p:oleObj>
              </mc:Choice>
              <mc:Fallback>
                <p:oleObj name="Chart" r:id="rId4" imgW="8715408" imgH="5057879" progId="MSGraph.Chart.8">
                  <p:embed followColorScheme="full"/>
                  <p:pic>
                    <p:nvPicPr>
                      <p:cNvPr id="0" name=""/>
                      <p:cNvPicPr>
                        <a:picLocks noChangeArrowheads="1"/>
                      </p:cNvPicPr>
                      <p:nvPr/>
                    </p:nvPicPr>
                    <p:blipFill>
                      <a:blip r:embed="rId5"/>
                      <a:srcRect/>
                      <a:stretch>
                        <a:fillRect/>
                      </a:stretch>
                    </p:blipFill>
                    <p:spPr bwMode="auto">
                      <a:xfrm>
                        <a:off x="1432617" y="1128187"/>
                        <a:ext cx="10190289" cy="5341124"/>
                      </a:xfrm>
                      <a:prstGeom prst="rect">
                        <a:avLst/>
                      </a:prstGeom>
                      <a:noFill/>
                      <a:ln>
                        <a:noFill/>
                      </a:ln>
                    </p:spPr>
                  </p:pic>
                </p:oleObj>
              </mc:Fallback>
            </mc:AlternateContent>
          </a:graphicData>
        </a:graphic>
      </p:graphicFrame>
      <p:sp>
        <p:nvSpPr>
          <p:cNvPr id="10" name="PPTShape_0"/>
          <p:cNvSpPr>
            <a:spLocks noChangeArrowheads="1"/>
          </p:cNvSpPr>
          <p:nvPr/>
        </p:nvSpPr>
        <p:spPr bwMode="blackWhite">
          <a:xfrm>
            <a:off x="8419867" y="4357991"/>
            <a:ext cx="2977476" cy="874395"/>
          </a:xfrm>
          <a:prstGeom prst="wedgeRectCallout">
            <a:avLst>
              <a:gd name="adj1" fmla="val 51204"/>
              <a:gd name="adj2" fmla="val -157026"/>
            </a:avLst>
          </a:prstGeom>
          <a:solidFill>
            <a:srgbClr val="FF0000"/>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chemeClr val="bg1"/>
                </a:solidFill>
              </a:rPr>
              <a:t>COVID’s impact on net income is more modest than assumed early in the pandemic.  21% drop based on annualized Q3 data</a:t>
            </a:r>
          </a:p>
        </p:txBody>
      </p:sp>
      <p:sp>
        <p:nvSpPr>
          <p:cNvPr id="2" name="TextBox 1"/>
          <p:cNvSpPr txBox="1"/>
          <p:nvPr/>
        </p:nvSpPr>
        <p:spPr>
          <a:xfrm>
            <a:off x="1432617" y="859610"/>
            <a:ext cx="940239" cy="276999"/>
          </a:xfrm>
          <a:prstGeom prst="rect">
            <a:avLst/>
          </a:prstGeom>
          <a:noFill/>
        </p:spPr>
        <p:txBody>
          <a:bodyPr wrap="square" rtlCol="0">
            <a:spAutoFit/>
          </a:bodyPr>
          <a:lstStyle/>
          <a:p>
            <a:pPr fontAlgn="base">
              <a:spcBef>
                <a:spcPct val="0"/>
              </a:spcBef>
              <a:spcAft>
                <a:spcPct val="0"/>
              </a:spcAft>
            </a:pPr>
            <a:r>
              <a:rPr lang="en-US" sz="1200" b="1" dirty="0">
                <a:solidFill>
                  <a:srgbClr val="000000"/>
                </a:solidFill>
              </a:rPr>
              <a:t>$ Millions</a:t>
            </a:r>
          </a:p>
        </p:txBody>
      </p:sp>
    </p:spTree>
    <p:custDataLst>
      <p:tags r:id="rId1"/>
    </p:custDataLst>
    <p:extLst>
      <p:ext uri="{BB962C8B-B14F-4D97-AF65-F5344CB8AC3E}">
        <p14:creationId xmlns:p14="http://schemas.microsoft.com/office/powerpoint/2010/main" val="31284846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978492" y="925746"/>
          <a:ext cx="9593943" cy="6088464"/>
        </p:xfrm>
        <a:graphic>
          <a:graphicData uri="http://schemas.openxmlformats.org/presentationml/2006/ole">
            <mc:AlternateContent xmlns:mc="http://schemas.openxmlformats.org/markup-compatibility/2006">
              <mc:Choice xmlns:v="urn:schemas-microsoft-com:vml" Requires="v">
                <p:oleObj name="Chart" r:id="rId2" imgW="8581836" imgH="5552902" progId="MSGraph.Chart.8">
                  <p:embed followColorScheme="full"/>
                </p:oleObj>
              </mc:Choice>
              <mc:Fallback>
                <p:oleObj name="Chart" r:id="rId2" imgW="8581836" imgH="5552902" progId="MSGraph.Chart.8">
                  <p:embed followColorScheme="full"/>
                  <p:pic>
                    <p:nvPicPr>
                      <p:cNvPr id="61442" name="Object 2"/>
                      <p:cNvPicPr>
                        <a:picLocks noChangeAspect="1" noChangeArrowheads="1"/>
                      </p:cNvPicPr>
                      <p:nvPr/>
                    </p:nvPicPr>
                    <p:blipFill>
                      <a:blip r:embed="rId3"/>
                      <a:srcRect/>
                      <a:stretch>
                        <a:fillRect/>
                      </a:stretch>
                    </p:blipFill>
                    <p:spPr bwMode="auto">
                      <a:xfrm>
                        <a:off x="978492" y="925746"/>
                        <a:ext cx="9593943" cy="6088464"/>
                      </a:xfrm>
                      <a:prstGeom prst="rect">
                        <a:avLst/>
                      </a:prstGeom>
                      <a:noFill/>
                    </p:spPr>
                  </p:pic>
                </p:oleObj>
              </mc:Fallback>
            </mc:AlternateContent>
          </a:graphicData>
        </a:graphic>
      </p:graphicFrame>
      <p:sp>
        <p:nvSpPr>
          <p:cNvPr id="61443" name="Rectangle 3"/>
          <p:cNvSpPr>
            <a:spLocks noGrp="1" noChangeArrowheads="1"/>
          </p:cNvSpPr>
          <p:nvPr>
            <p:ph type="title"/>
          </p:nvPr>
        </p:nvSpPr>
        <p:spPr>
          <a:xfrm>
            <a:off x="681265" y="-69736"/>
            <a:ext cx="8050213" cy="1143000"/>
          </a:xfrm>
        </p:spPr>
        <p:txBody>
          <a:bodyPr/>
          <a:lstStyle/>
          <a:p>
            <a:r>
              <a:rPr lang="en-US" dirty="0"/>
              <a:t>U.S. National Debt, 1966 – 2020:Q3</a:t>
            </a:r>
            <a:endParaRPr lang="en-US" sz="3600" dirty="0"/>
          </a:p>
        </p:txBody>
      </p:sp>
      <p:sp>
        <p:nvSpPr>
          <p:cNvPr id="61444" name="Text Box 4"/>
          <p:cNvSpPr txBox="1">
            <a:spLocks noChangeArrowheads="1"/>
          </p:cNvSpPr>
          <p:nvPr/>
        </p:nvSpPr>
        <p:spPr bwMode="auto">
          <a:xfrm>
            <a:off x="1581151" y="6457890"/>
            <a:ext cx="8901113" cy="400110"/>
          </a:xfrm>
          <a:prstGeom prst="rect">
            <a:avLst/>
          </a:prstGeom>
          <a:noFill/>
          <a:ln w="0">
            <a:noFill/>
            <a:miter lim="800000"/>
            <a:headEnd/>
            <a:tailEnd/>
          </a:ln>
        </p:spPr>
        <p:txBody>
          <a:bodyPr>
            <a:spAutoFit/>
          </a:bodyPr>
          <a:lstStyle/>
          <a:p>
            <a:endParaRPr lang="en-US" sz="1000" dirty="0"/>
          </a:p>
          <a:p>
            <a:r>
              <a:rPr lang="en-US" sz="1000" dirty="0"/>
              <a:t>Source: Congressional Budget Office; Federal Reserve Bank of St. Louis: </a:t>
            </a:r>
            <a:r>
              <a:rPr lang="en-US" sz="1000" dirty="0">
                <a:hlinkClick r:id="rId4"/>
              </a:rPr>
              <a:t>https://fred.stlouisfed.org/series/GFDEGDQ188S</a:t>
            </a:r>
            <a:r>
              <a:rPr lang="en-US" sz="1000" dirty="0"/>
              <a:t> </a:t>
            </a:r>
          </a:p>
        </p:txBody>
      </p:sp>
      <p:sp>
        <p:nvSpPr>
          <p:cNvPr id="7" name="AutoShape 6"/>
          <p:cNvSpPr>
            <a:spLocks noChangeArrowheads="1"/>
          </p:cNvSpPr>
          <p:nvPr/>
        </p:nvSpPr>
        <p:spPr bwMode="blackWhite">
          <a:xfrm>
            <a:off x="4409088" y="1569537"/>
            <a:ext cx="3640897" cy="2643234"/>
          </a:xfrm>
          <a:prstGeom prst="wedgeRectCallout">
            <a:avLst>
              <a:gd name="adj1" fmla="val 104721"/>
              <a:gd name="adj2" fmla="val -331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The national debt hit $26.95 Trillion in Q3 2020 and will continue to grow rapidly for the foreseeable future.</a:t>
            </a:r>
          </a:p>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Debt/GDP Ratio =127%+ (Great exceeding the previous record of 106% during WW II)</a:t>
            </a:r>
          </a:p>
        </p:txBody>
      </p:sp>
      <p:sp>
        <p:nvSpPr>
          <p:cNvPr id="2" name="TextBox 1"/>
          <p:cNvSpPr txBox="1"/>
          <p:nvPr/>
        </p:nvSpPr>
        <p:spPr>
          <a:xfrm>
            <a:off x="9551005" y="1422415"/>
            <a:ext cx="2362607" cy="461665"/>
          </a:xfrm>
          <a:prstGeom prst="rect">
            <a:avLst/>
          </a:prstGeom>
          <a:noFill/>
        </p:spPr>
        <p:txBody>
          <a:bodyPr wrap="square" rtlCol="0">
            <a:spAutoFit/>
          </a:bodyPr>
          <a:lstStyle/>
          <a:p>
            <a:r>
              <a:rPr lang="en-US" sz="2400" b="1" dirty="0">
                <a:solidFill>
                  <a:srgbClr val="C00000"/>
                </a:solidFill>
              </a:rPr>
              <a:t>$27 Trillion</a:t>
            </a:r>
          </a:p>
        </p:txBody>
      </p:sp>
      <p:sp>
        <p:nvSpPr>
          <p:cNvPr id="9" name="Rectangle 31"/>
          <p:cNvSpPr>
            <a:spLocks noChangeArrowheads="1"/>
          </p:cNvSpPr>
          <p:nvPr/>
        </p:nvSpPr>
        <p:spPr bwMode="black">
          <a:xfrm>
            <a:off x="978492" y="10620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Trillions)</a:t>
            </a:r>
          </a:p>
        </p:txBody>
      </p:sp>
      <p:sp>
        <p:nvSpPr>
          <p:cNvPr id="8" name="TextBox 7"/>
          <p:cNvSpPr txBox="1"/>
          <p:nvPr/>
        </p:nvSpPr>
        <p:spPr>
          <a:xfrm>
            <a:off x="9952765" y="6171053"/>
            <a:ext cx="657180" cy="353943"/>
          </a:xfrm>
          <a:prstGeom prst="rect">
            <a:avLst/>
          </a:prstGeom>
          <a:noFill/>
        </p:spPr>
        <p:txBody>
          <a:bodyPr wrap="square" rtlCol="0">
            <a:spAutoFit/>
          </a:bodyPr>
          <a:lstStyle/>
          <a:p>
            <a:r>
              <a:rPr lang="en-US" sz="1700" b="1" dirty="0"/>
              <a:t>18</a:t>
            </a:r>
          </a:p>
        </p:txBody>
      </p:sp>
      <p:sp>
        <p:nvSpPr>
          <p:cNvPr id="10" name="TextBox 9"/>
          <p:cNvSpPr txBox="1"/>
          <p:nvPr/>
        </p:nvSpPr>
        <p:spPr>
          <a:xfrm>
            <a:off x="1996662" y="2071097"/>
            <a:ext cx="2252553" cy="3416320"/>
          </a:xfrm>
          <a:prstGeom prst="rect">
            <a:avLst/>
          </a:prstGeom>
          <a:solidFill>
            <a:srgbClr val="C00000"/>
          </a:solidFill>
        </p:spPr>
        <p:txBody>
          <a:bodyPr wrap="square" rtlCol="0">
            <a:spAutoFit/>
          </a:bodyPr>
          <a:lstStyle/>
          <a:p>
            <a:pPr algn="ctr"/>
            <a:r>
              <a:rPr lang="en-US" sz="2400" b="1" i="1" u="sng" dirty="0">
                <a:solidFill>
                  <a:schemeClr val="bg1"/>
                </a:solidFill>
              </a:rPr>
              <a:t>Inflation Alert</a:t>
            </a:r>
            <a:r>
              <a:rPr lang="en-US" sz="2400" b="1" i="1" dirty="0">
                <a:solidFill>
                  <a:schemeClr val="bg1"/>
                </a:solidFill>
              </a:rPr>
              <a:t>  </a:t>
            </a:r>
          </a:p>
          <a:p>
            <a:pPr algn="ctr"/>
            <a:r>
              <a:rPr lang="en-US" sz="2400" b="1" i="1" dirty="0">
                <a:solidFill>
                  <a:schemeClr val="bg1"/>
                </a:solidFill>
              </a:rPr>
              <a:t>Large deficits  that increase as a share of GDP are, at some point, unsustainable and inflationary</a:t>
            </a:r>
          </a:p>
        </p:txBody>
      </p:sp>
    </p:spTree>
    <p:extLst>
      <p:ext uri="{BB962C8B-B14F-4D97-AF65-F5344CB8AC3E}">
        <p14:creationId xmlns:p14="http://schemas.microsoft.com/office/powerpoint/2010/main" val="2332612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1524000" y="6556380"/>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51</a:t>
            </a:fld>
            <a:endParaRPr lang="en-US" sz="900">
              <a:solidFill>
                <a:schemeClr val="bg1"/>
              </a:solidFill>
            </a:endParaRPr>
          </a:p>
        </p:txBody>
      </p:sp>
      <p:sp>
        <p:nvSpPr>
          <p:cNvPr id="1924102" name="Rectangle 6"/>
          <p:cNvSpPr>
            <a:spLocks noChangeArrowheads="1"/>
          </p:cNvSpPr>
          <p:nvPr/>
        </p:nvSpPr>
        <p:spPr bwMode="blackWhite">
          <a:xfrm>
            <a:off x="1976438" y="996043"/>
            <a:ext cx="8239125" cy="224840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Commercial Lines Growth, Underwriting Performance </a:t>
            </a:r>
          </a:p>
          <a:p>
            <a:pPr algn="ctr" defTabSz="114300">
              <a:lnSpc>
                <a:spcPct val="95000"/>
              </a:lnSpc>
              <a:spcBef>
                <a:spcPct val="25000"/>
              </a:spcBef>
            </a:pPr>
            <a:r>
              <a:rPr lang="en-US" sz="4400" b="1" dirty="0">
                <a:solidFill>
                  <a:srgbClr val="FFFFFF"/>
                </a:solidFill>
              </a:rPr>
              <a:t>&amp; Pricing Cyclicality</a:t>
            </a:r>
          </a:p>
        </p:txBody>
      </p:sp>
      <p:sp>
        <p:nvSpPr>
          <p:cNvPr id="7" name="TextBox 5"/>
          <p:cNvSpPr txBox="1">
            <a:spLocks noChangeArrowheads="1"/>
          </p:cNvSpPr>
          <p:nvPr/>
        </p:nvSpPr>
        <p:spPr bwMode="auto">
          <a:xfrm>
            <a:off x="1705036" y="3623142"/>
            <a:ext cx="8643879" cy="584775"/>
          </a:xfrm>
          <a:prstGeom prst="rect">
            <a:avLst/>
          </a:prstGeom>
          <a:noFill/>
          <a:ln w="9525">
            <a:noFill/>
            <a:miter lim="800000"/>
            <a:headEnd/>
            <a:tailEnd/>
          </a:ln>
        </p:spPr>
        <p:txBody>
          <a:bodyPr wrap="square">
            <a:spAutoFit/>
          </a:bodyPr>
          <a:lstStyle/>
          <a:p>
            <a:pPr algn="ctr"/>
            <a:r>
              <a:rPr lang="en-US" sz="3200" b="1" dirty="0">
                <a:solidFill>
                  <a:srgbClr val="225A7A"/>
                </a:solidFill>
              </a:rPr>
              <a:t>Pricing Pressures Are Intensifying</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extLst>
      <p:ext uri="{BB962C8B-B14F-4D97-AF65-F5344CB8AC3E}">
        <p14:creationId xmlns:p14="http://schemas.microsoft.com/office/powerpoint/2010/main" val="284363388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445540078"/>
              </p:ext>
            </p:extLst>
          </p:nvPr>
        </p:nvGraphicFramePr>
        <p:xfrm>
          <a:off x="1353778" y="1155701"/>
          <a:ext cx="8915401" cy="5889625"/>
        </p:xfrm>
        <a:graphic>
          <a:graphicData uri="http://schemas.openxmlformats.org/presentationml/2006/ole">
            <mc:AlternateContent xmlns:mc="http://schemas.openxmlformats.org/markup-compatibility/2006">
              <mc:Choice xmlns:v="urn:schemas-microsoft-com:vml" Requires="v">
                <p:oleObj name="Chart" r:id="rId4" imgW="8267674" imgH="5486400" progId="MSGraph.Chart.8">
                  <p:embed followColorScheme="full"/>
                </p:oleObj>
              </mc:Choice>
              <mc:Fallback>
                <p:oleObj name="Chart" r:id="rId4" imgW="8267674" imgH="5486400" progId="MSGraph.Chart.8">
                  <p:embed followColorScheme="full"/>
                  <p:pic>
                    <p:nvPicPr>
                      <p:cNvPr id="16386" name="Object 2"/>
                      <p:cNvPicPr>
                        <a:picLocks noChangeAspect="1" noChangeArrowheads="1"/>
                      </p:cNvPicPr>
                      <p:nvPr/>
                    </p:nvPicPr>
                    <p:blipFill>
                      <a:blip r:embed="rId5"/>
                      <a:srcRect/>
                      <a:stretch>
                        <a:fillRect/>
                      </a:stretch>
                    </p:blipFill>
                    <p:spPr bwMode="auto">
                      <a:xfrm>
                        <a:off x="1353778" y="1155701"/>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2323730"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Economic Shocks, Inflation:</a:t>
            </a:r>
          </a:p>
          <a:p>
            <a:pPr algn="ctr"/>
            <a:r>
              <a:rPr lang="en-US" sz="1200" b="1" dirty="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4569660" y="2000296"/>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Tort Crisis</a:t>
            </a:r>
          </a:p>
          <a:p>
            <a:pPr algn="ctr"/>
            <a:r>
              <a:rPr lang="en-US" sz="1200" b="1" dirty="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7564762" y="2454395"/>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Post-9/11</a:t>
            </a:r>
          </a:p>
          <a:p>
            <a:pPr algn="ctr"/>
            <a:r>
              <a:rPr lang="en-US" sz="1200" b="1" dirty="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684365" y="514373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709739"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9501795" y="4607398"/>
            <a:ext cx="727671" cy="430787"/>
          </a:xfrm>
          <a:prstGeom prst="wedgeRectCallout">
            <a:avLst>
              <a:gd name="adj1" fmla="val -15058"/>
              <a:gd name="adj2" fmla="val -168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2019:   +6.7%</a:t>
            </a:r>
          </a:p>
        </p:txBody>
      </p:sp>
      <p:sp>
        <p:nvSpPr>
          <p:cNvPr id="21" name="Rectangle 3"/>
          <p:cNvSpPr txBox="1">
            <a:spLocks noChangeArrowheads="1"/>
          </p:cNvSpPr>
          <p:nvPr/>
        </p:nvSpPr>
        <p:spPr bwMode="black">
          <a:xfrm>
            <a:off x="1566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a:latin typeface="Arial" panose="020B0604020202020204" pitchFamily="34" charset="0"/>
              </a:rPr>
              <a:t>Commercial Lines NPW Premium Growth:</a:t>
            </a:r>
          </a:p>
          <a:p>
            <a:r>
              <a:rPr lang="en-US" sz="2700" kern="0" dirty="0">
                <a:latin typeface="Arial" panose="020B0604020202020204" pitchFamily="34" charset="0"/>
              </a:rPr>
              <a:t>1975 – 2020E</a:t>
            </a:r>
          </a:p>
        </p:txBody>
      </p:sp>
      <p:sp>
        <p:nvSpPr>
          <p:cNvPr id="24" name="AutoShape 6"/>
          <p:cNvSpPr>
            <a:spLocks noChangeArrowheads="1"/>
          </p:cNvSpPr>
          <p:nvPr/>
        </p:nvSpPr>
        <p:spPr bwMode="auto">
          <a:xfrm>
            <a:off x="2514501" y="4941382"/>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Recessions:</a:t>
            </a:r>
          </a:p>
          <a:p>
            <a:pPr algn="ctr"/>
            <a:r>
              <a:rPr lang="en-US" sz="1200" b="1" dirty="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5921829" y="1155700"/>
            <a:ext cx="2774302" cy="739990"/>
          </a:xfrm>
          <a:prstGeom prst="wedgeRectCallout">
            <a:avLst>
              <a:gd name="adj1" fmla="val 3388"/>
              <a:gd name="adj2" fmla="val 1020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Commercial lines is prone to far more cyclical volatility that personal lines.  </a:t>
            </a:r>
          </a:p>
        </p:txBody>
      </p:sp>
      <p:sp>
        <p:nvSpPr>
          <p:cNvPr id="26" name="AutoShape 6"/>
          <p:cNvSpPr>
            <a:spLocks noChangeArrowheads="1"/>
          </p:cNvSpPr>
          <p:nvPr/>
        </p:nvSpPr>
        <p:spPr bwMode="blackWhite">
          <a:xfrm>
            <a:off x="5845396" y="2850691"/>
            <a:ext cx="1001490" cy="719970"/>
          </a:xfrm>
          <a:prstGeom prst="wedgeRectCallout">
            <a:avLst>
              <a:gd name="adj1" fmla="val -25263"/>
              <a:gd name="adj2" fmla="val 1652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1988-2000: Period of inter-cycle stability</a:t>
            </a:r>
          </a:p>
        </p:txBody>
      </p:sp>
      <p:sp>
        <p:nvSpPr>
          <p:cNvPr id="34" name="AutoShape 6"/>
          <p:cNvSpPr>
            <a:spLocks noChangeArrowheads="1"/>
          </p:cNvSpPr>
          <p:nvPr/>
        </p:nvSpPr>
        <p:spPr bwMode="blackWhite">
          <a:xfrm>
            <a:off x="8971871" y="1146144"/>
            <a:ext cx="1395282" cy="1446162"/>
          </a:xfrm>
          <a:prstGeom prst="wedgeRectCallout">
            <a:avLst>
              <a:gd name="adj1" fmla="val -29772"/>
              <a:gd name="adj2" fmla="val 1384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Commercial lines premium growth has been sluggish for years, reflecting weak pricing environment.</a:t>
            </a:r>
          </a:p>
        </p:txBody>
      </p:sp>
      <p:sp>
        <p:nvSpPr>
          <p:cNvPr id="19" name="Rectangle 4"/>
          <p:cNvSpPr>
            <a:spLocks noChangeArrowheads="1"/>
          </p:cNvSpPr>
          <p:nvPr/>
        </p:nvSpPr>
        <p:spPr bwMode="auto">
          <a:xfrm>
            <a:off x="1566356" y="6400703"/>
            <a:ext cx="9059182"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Note: Data include state funds beginning in 1998.  </a:t>
            </a:r>
          </a:p>
          <a:p>
            <a:r>
              <a:rPr lang="en-US" sz="1100" dirty="0">
                <a:solidFill>
                  <a:srgbClr val="000000"/>
                </a:solidFill>
              </a:rPr>
              <a:t>Source:  A.M. Best; Insurance Information Institute; Univ. of South Carolina Center for Risk and Uncertainty Management, ISO.</a:t>
            </a:r>
          </a:p>
        </p:txBody>
      </p:sp>
      <p:sp>
        <p:nvSpPr>
          <p:cNvPr id="20" name="AutoShape 12"/>
          <p:cNvSpPr>
            <a:spLocks noChangeArrowheads="1"/>
          </p:cNvSpPr>
          <p:nvPr/>
        </p:nvSpPr>
        <p:spPr bwMode="auto">
          <a:xfrm>
            <a:off x="4485269" y="3063833"/>
            <a:ext cx="1299912" cy="610348"/>
          </a:xfrm>
          <a:prstGeom prst="wedgeRectCallout">
            <a:avLst>
              <a:gd name="adj1" fmla="val 24227"/>
              <a:gd name="adj2" fmla="val 803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Post-Hurricane Andrew Bump:</a:t>
            </a:r>
          </a:p>
          <a:p>
            <a:pPr algn="ctr"/>
            <a:r>
              <a:rPr lang="en-US" sz="1200" b="1" dirty="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7790490" y="3098906"/>
            <a:ext cx="1113186" cy="633556"/>
          </a:xfrm>
          <a:prstGeom prst="wedgeRectCallout">
            <a:avLst>
              <a:gd name="adj1" fmla="val -45472"/>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 Katrina Bump:</a:t>
            </a:r>
          </a:p>
          <a:p>
            <a:pPr algn="ctr"/>
            <a:r>
              <a:rPr lang="en-US" sz="1200" b="1" dirty="0">
                <a:solidFill>
                  <a:srgbClr val="000000"/>
                </a:solidFill>
              </a:rPr>
              <a:t>2006: 7.7%</a:t>
            </a:r>
            <a:endParaRPr lang="en-US" sz="1000" dirty="0">
              <a:solidFill>
                <a:srgbClr val="000000"/>
              </a:solidFill>
            </a:endParaRPr>
          </a:p>
        </p:txBody>
      </p:sp>
      <p:sp>
        <p:nvSpPr>
          <p:cNvPr id="17" name="AutoShape 8"/>
          <p:cNvSpPr>
            <a:spLocks noChangeArrowheads="1"/>
          </p:cNvSpPr>
          <p:nvPr/>
        </p:nvSpPr>
        <p:spPr bwMode="blackWhite">
          <a:xfrm>
            <a:off x="8631710" y="4915143"/>
            <a:ext cx="727671" cy="430787"/>
          </a:xfrm>
          <a:prstGeom prst="wedgeRectCallout">
            <a:avLst>
              <a:gd name="adj1" fmla="val 54754"/>
              <a:gd name="adj2" fmla="val -1018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2016:   -1.1%</a:t>
            </a:r>
          </a:p>
        </p:txBody>
      </p:sp>
      <p:sp>
        <p:nvSpPr>
          <p:cNvPr id="18" name="AutoShape 8"/>
          <p:cNvSpPr>
            <a:spLocks noChangeArrowheads="1"/>
          </p:cNvSpPr>
          <p:nvPr/>
        </p:nvSpPr>
        <p:spPr bwMode="blackWhite">
          <a:xfrm>
            <a:off x="9900446" y="2668119"/>
            <a:ext cx="727671" cy="430787"/>
          </a:xfrm>
          <a:prstGeom prst="wedgeRectCallout">
            <a:avLst>
              <a:gd name="adj1" fmla="val -71157"/>
              <a:gd name="adj2" fmla="val 931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2018:   +14.4%</a:t>
            </a:r>
          </a:p>
        </p:txBody>
      </p:sp>
      <p:sp>
        <p:nvSpPr>
          <p:cNvPr id="23" name="AutoShape 8"/>
          <p:cNvSpPr>
            <a:spLocks noChangeArrowheads="1"/>
          </p:cNvSpPr>
          <p:nvPr/>
        </p:nvSpPr>
        <p:spPr bwMode="blackWhite">
          <a:xfrm>
            <a:off x="10400196" y="4065717"/>
            <a:ext cx="727671" cy="430787"/>
          </a:xfrm>
          <a:prstGeom prst="wedgeRectCallout">
            <a:avLst>
              <a:gd name="adj1" fmla="val -86187"/>
              <a:gd name="adj2" fmla="val -1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2020:   +3.2%</a:t>
            </a:r>
          </a:p>
        </p:txBody>
      </p:sp>
    </p:spTree>
    <p:custDataLst>
      <p:tags r:id="rId1"/>
    </p:custDataLst>
    <p:extLst>
      <p:ext uri="{BB962C8B-B14F-4D97-AF65-F5344CB8AC3E}">
        <p14:creationId xmlns:p14="http://schemas.microsoft.com/office/powerpoint/2010/main" val="3828611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8" name="Rectangle 3"/>
          <p:cNvSpPr>
            <a:spLocks noGrp="1" noChangeArrowheads="1"/>
          </p:cNvSpPr>
          <p:nvPr>
            <p:ph type="title"/>
          </p:nvPr>
        </p:nvSpPr>
        <p:spPr>
          <a:xfrm>
            <a:off x="603252" y="104173"/>
            <a:ext cx="7867909" cy="860425"/>
          </a:xfrm>
        </p:spPr>
        <p:txBody>
          <a:bodyPr/>
          <a:lstStyle/>
          <a:p>
            <a:r>
              <a:rPr lang="en-US" dirty="0"/>
              <a:t>CIAB: Average Commercial Rate Change, All Lines, 2011:Q1–2020:Q3*</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3483418122"/>
              </p:ext>
            </p:extLst>
          </p:nvPr>
        </p:nvGraphicFramePr>
        <p:xfrm>
          <a:off x="0" y="1589088"/>
          <a:ext cx="11248571" cy="4824412"/>
        </p:xfrm>
        <a:graphic>
          <a:graphicData uri="http://schemas.openxmlformats.org/presentationml/2006/ole">
            <mc:AlternateContent xmlns:mc="http://schemas.openxmlformats.org/markup-compatibility/2006">
              <mc:Choice xmlns:v="urn:schemas-microsoft-com:vml" Requires="v">
                <p:oleObj name="Chart" r:id="rId3" imgW="8572682" imgH="4791040" progId="MSGraph.Chart.8">
                  <p:embed followColorScheme="full"/>
                </p:oleObj>
              </mc:Choice>
              <mc:Fallback>
                <p:oleObj name="Chart" r:id="rId3" imgW="8572682" imgH="4791040" progId="MSGraph.Chart.8">
                  <p:embed followColorScheme="full"/>
                  <p:pic>
                    <p:nvPicPr>
                      <p:cNvPr id="0" name=""/>
                      <p:cNvPicPr>
                        <a:picLocks noGrp="1" noChangeAspect="1" noChangeArrowheads="1"/>
                      </p:cNvPicPr>
                      <p:nvPr/>
                    </p:nvPicPr>
                    <p:blipFill>
                      <a:blip r:embed="rId4"/>
                      <a:srcRect/>
                      <a:stretch>
                        <a:fillRect/>
                      </a:stretch>
                    </p:blipFill>
                    <p:spPr bwMode="auto">
                      <a:xfrm>
                        <a:off x="0" y="1589088"/>
                        <a:ext cx="11248571" cy="4824412"/>
                      </a:xfrm>
                      <a:prstGeom prst="rect">
                        <a:avLst/>
                      </a:prstGeom>
                      <a:noFill/>
                    </p:spPr>
                  </p:pic>
                </p:oleObj>
              </mc:Fallback>
            </mc:AlternateContent>
          </a:graphicData>
        </a:graphic>
      </p:graphicFrame>
      <p:sp useBgFill="1">
        <p:nvSpPr>
          <p:cNvPr id="100359" name="Rectangle 4"/>
          <p:cNvSpPr>
            <a:spLocks noChangeArrowheads="1"/>
          </p:cNvSpPr>
          <p:nvPr/>
        </p:nvSpPr>
        <p:spPr bwMode="auto">
          <a:xfrm>
            <a:off x="253151" y="6262452"/>
            <a:ext cx="8790040" cy="595548"/>
          </a:xfrm>
          <a:prstGeom prst="rect">
            <a:avLst/>
          </a:prstGeom>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tabLst>
                <a:tab pos="112713" algn="r"/>
              </a:tabLst>
            </a:pPr>
            <a:r>
              <a:rPr lang="en-US" sz="1100" dirty="0"/>
              <a:t>*Latest available.</a:t>
            </a:r>
          </a:p>
          <a:p>
            <a:pPr marL="63500" indent="-63500" eaLnBrk="0" hangingPunct="0">
              <a:lnSpc>
                <a:spcPct val="90000"/>
              </a:lnSpc>
              <a:buClr>
                <a:schemeClr val="accent2"/>
              </a:buClr>
              <a:tabLst>
                <a:tab pos="112713" algn="r"/>
              </a:tabLst>
            </a:pPr>
            <a:r>
              <a:rPr lang="en-US" sz="1100" dirty="0"/>
              <a:t>Note: CIAB data cited here are based on a survey. Rate changes earned by individual insurers can and do vary, potentially substantially.</a:t>
            </a:r>
          </a:p>
          <a:p>
            <a:pPr marL="63500" indent="-63500" eaLnBrk="0" hangingPunct="0">
              <a:lnSpc>
                <a:spcPct val="90000"/>
              </a:lnSpc>
              <a:buClr>
                <a:schemeClr val="accent2"/>
              </a:buClr>
              <a:tabLst>
                <a:tab pos="112713" algn="r"/>
              </a:tabLst>
            </a:pPr>
            <a:r>
              <a:rPr lang="en-US" sz="1100" dirty="0"/>
              <a:t>Source:  Council of Insurance Agents &amp; Brokers; Center for Risk and Uncertainty Management, Univ. of South Carolina.</a:t>
            </a:r>
          </a:p>
        </p:txBody>
      </p:sp>
      <p:sp>
        <p:nvSpPr>
          <p:cNvPr id="7200776" name="AutoShape 8"/>
          <p:cNvSpPr>
            <a:spLocks noChangeArrowheads="1"/>
          </p:cNvSpPr>
          <p:nvPr/>
        </p:nvSpPr>
        <p:spPr bwMode="blackWhite">
          <a:xfrm>
            <a:off x="7932273" y="1031424"/>
            <a:ext cx="2541696" cy="557664"/>
          </a:xfrm>
          <a:prstGeom prst="wedgeRectCallout">
            <a:avLst>
              <a:gd name="adj1" fmla="val 65138"/>
              <a:gd name="adj2" fmla="val 508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Largest increase since 2003 for some accounts</a:t>
            </a:r>
          </a:p>
        </p:txBody>
      </p:sp>
      <p:sp>
        <p:nvSpPr>
          <p:cNvPr id="100362" name="Rectangle 8"/>
          <p:cNvSpPr>
            <a:spLocks noChangeArrowheads="1"/>
          </p:cNvSpPr>
          <p:nvPr/>
        </p:nvSpPr>
        <p:spPr bwMode="black">
          <a:xfrm>
            <a:off x="426375" y="116552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1" name="AutoShape 6"/>
          <p:cNvSpPr>
            <a:spLocks noChangeArrowheads="1"/>
          </p:cNvSpPr>
          <p:nvPr/>
        </p:nvSpPr>
        <p:spPr bwMode="blackWhite">
          <a:xfrm>
            <a:off x="1524248" y="4115670"/>
            <a:ext cx="1951038" cy="1303606"/>
          </a:xfrm>
          <a:prstGeom prst="wedgeRectCallout">
            <a:avLst>
              <a:gd name="adj1" fmla="val -29798"/>
              <a:gd name="adj2" fmla="val -101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Renewals turned positive in late 2011 in the wake of record tornado losses and Hurricane Sandy</a:t>
            </a:r>
          </a:p>
        </p:txBody>
      </p:sp>
      <p:sp>
        <p:nvSpPr>
          <p:cNvPr id="10" name="AutoShape 7"/>
          <p:cNvSpPr>
            <a:spLocks noChangeArrowheads="1"/>
          </p:cNvSpPr>
          <p:nvPr/>
        </p:nvSpPr>
        <p:spPr bwMode="blackWhite">
          <a:xfrm>
            <a:off x="5965371" y="4328662"/>
            <a:ext cx="5801182" cy="1195590"/>
          </a:xfrm>
          <a:prstGeom prst="wedgeRectCallout">
            <a:avLst>
              <a:gd name="adj1" fmla="val 37171"/>
              <a:gd name="adj2" fmla="val -14682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rgbClr val="FFFFFF"/>
                </a:solidFill>
              </a:rPr>
              <a:t>High CAT losses and poor underwriting results in recent years combined with COVID pressures, reduced capacity, lower interest rates and increased uncertainty are exerting significant pressure on markets  with overall rates up by +11.7% as of Q3 2020</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2318536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200776"/>
                                        </p:tgtEl>
                                        <p:attrNameLst>
                                          <p:attrName>style.visibility</p:attrName>
                                        </p:attrNameLst>
                                      </p:cBhvr>
                                      <p:to>
                                        <p:strVal val="visible"/>
                                      </p:to>
                                    </p:set>
                                    <p:animEffect transition="in" filter="wipe(right)">
                                      <p:cBhvr>
                                        <p:cTn id="7" dur="500"/>
                                        <p:tgtEl>
                                          <p:spTgt spid="7200776"/>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3000"/>
                            </p:stCondLst>
                            <p:childTnLst>
                              <p:par>
                                <p:cTn id="13" presetID="22" presetClass="entr" presetSubtype="4"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1"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82" name="Rectangle 2"/>
          <p:cNvSpPr>
            <a:spLocks noGrp="1" noChangeArrowheads="1"/>
          </p:cNvSpPr>
          <p:nvPr>
            <p:ph type="title"/>
          </p:nvPr>
        </p:nvSpPr>
        <p:spPr>
          <a:xfrm>
            <a:off x="295353" y="164660"/>
            <a:ext cx="8797847" cy="860425"/>
          </a:xfrm>
        </p:spPr>
        <p:txBody>
          <a:bodyPr/>
          <a:lstStyle/>
          <a:p>
            <a:r>
              <a:rPr lang="en-US" dirty="0"/>
              <a:t>Change in Commercial Rate Renewals, by Line: 2020:Q3</a:t>
            </a:r>
          </a:p>
        </p:txBody>
      </p:sp>
      <p:sp>
        <p:nvSpPr>
          <p:cNvPr id="101383" name="Rectangle 4"/>
          <p:cNvSpPr>
            <a:spLocks noChangeArrowheads="1"/>
          </p:cNvSpPr>
          <p:nvPr/>
        </p:nvSpPr>
        <p:spPr bwMode="auto">
          <a:xfrm>
            <a:off x="0" y="660865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rPr>
              <a:t>Source: Council of Insurance Agents and Brokers; USC Center for Risk and Uncertainty Management.</a:t>
            </a:r>
          </a:p>
        </p:txBody>
      </p:sp>
      <p:sp>
        <p:nvSpPr>
          <p:cNvPr id="101385" name="Rectangle 6"/>
          <p:cNvSpPr>
            <a:spLocks noChangeArrowheads="1"/>
          </p:cNvSpPr>
          <p:nvPr/>
        </p:nvSpPr>
        <p:spPr bwMode="black">
          <a:xfrm>
            <a:off x="114300" y="161303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graphicFrame>
        <p:nvGraphicFramePr>
          <p:cNvPr id="101378" name="Object 7"/>
          <p:cNvGraphicFramePr>
            <a:graphicFrameLocks noChangeAspect="1"/>
          </p:cNvGraphicFramePr>
          <p:nvPr/>
        </p:nvGraphicFramePr>
        <p:xfrm>
          <a:off x="468313" y="2117725"/>
          <a:ext cx="9637712" cy="3775075"/>
        </p:xfrm>
        <a:graphic>
          <a:graphicData uri="http://schemas.openxmlformats.org/presentationml/2006/ole">
            <mc:AlternateContent xmlns:mc="http://schemas.openxmlformats.org/markup-compatibility/2006">
              <mc:Choice xmlns:v="urn:schemas-microsoft-com:vml" Requires="v">
                <p:oleObj name="Chart" r:id="rId3" imgW="9629599" imgH="3762340" progId="MSGraph.Chart.8">
                  <p:embed followColorScheme="full"/>
                </p:oleObj>
              </mc:Choice>
              <mc:Fallback>
                <p:oleObj name="Chart" r:id="rId3" imgW="9629599" imgH="3762340" progId="MSGraph.Chart.8">
                  <p:embed followColorScheme="full"/>
                  <p:pic>
                    <p:nvPicPr>
                      <p:cNvPr id="101378" name="Object 7"/>
                      <p:cNvPicPr>
                        <a:picLocks noChangeAspect="1" noChangeArrowheads="1"/>
                      </p:cNvPicPr>
                      <p:nvPr/>
                    </p:nvPicPr>
                    <p:blipFill>
                      <a:blip r:embed="rId4"/>
                      <a:srcRect/>
                      <a:stretch>
                        <a:fillRect/>
                      </a:stretch>
                    </p:blipFill>
                    <p:spPr bwMode="auto">
                      <a:xfrm>
                        <a:off x="468313" y="2117725"/>
                        <a:ext cx="9637712" cy="377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3492892" y="1768442"/>
            <a:ext cx="2616489" cy="1015562"/>
          </a:xfrm>
          <a:prstGeom prst="wedgeRectCallout">
            <a:avLst>
              <a:gd name="adj1" fmla="val 10971"/>
              <a:gd name="adj2" fmla="val 1156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All major commercial lines experienced increases in Q2 2020</a:t>
            </a:r>
          </a:p>
        </p:txBody>
      </p:sp>
      <p:sp>
        <p:nvSpPr>
          <p:cNvPr id="11" name="Rectangle 4"/>
          <p:cNvSpPr>
            <a:spLocks noChangeArrowheads="1"/>
          </p:cNvSpPr>
          <p:nvPr/>
        </p:nvSpPr>
        <p:spPr bwMode="auto">
          <a:xfrm>
            <a:off x="0" y="6367098"/>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tabLst>
                <a:tab pos="112713" algn="r"/>
              </a:tabLst>
            </a:pPr>
            <a:r>
              <a:rPr lang="en-US" sz="1100" dirty="0"/>
              <a:t>Note: CIAB data cited here are based on a survey. Rate changes earned by individual insurers can and do vary, potentially substantially.</a:t>
            </a:r>
          </a:p>
        </p:txBody>
      </p:sp>
      <p:sp>
        <p:nvSpPr>
          <p:cNvPr id="12" name="AutoShape 7"/>
          <p:cNvSpPr>
            <a:spLocks noChangeArrowheads="1"/>
          </p:cNvSpPr>
          <p:nvPr/>
        </p:nvSpPr>
        <p:spPr bwMode="blackWhite">
          <a:xfrm>
            <a:off x="7764819" y="683340"/>
            <a:ext cx="4049810" cy="1063357"/>
          </a:xfrm>
          <a:prstGeom prst="wedgeRectCallout">
            <a:avLst>
              <a:gd name="adj1" fmla="val 3566"/>
              <a:gd name="adj2" fmla="val 890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rgbClr val="FFFFFF"/>
                </a:solidFill>
              </a:rPr>
              <a:t>Umbrella now leads all major commercial lines in terms of rate gains, exceeding D&amp;O and CP</a:t>
            </a:r>
            <a:endParaRPr lang="en-US" sz="1600" b="1" dirty="0">
              <a:solidFill>
                <a:schemeClr val="bg1"/>
              </a:solidFill>
              <a:latin typeface="Arial" pitchFamily="34" charset="0"/>
              <a:cs typeface="+mn-cs"/>
            </a:endParaRPr>
          </a:p>
        </p:txBody>
      </p:sp>
      <p:sp>
        <p:nvSpPr>
          <p:cNvPr id="13" name="Rectangle 12"/>
          <p:cNvSpPr/>
          <p:nvPr/>
        </p:nvSpPr>
        <p:spPr>
          <a:xfrm>
            <a:off x="8909880" y="2230581"/>
            <a:ext cx="511960" cy="38327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489988" y="2230580"/>
            <a:ext cx="537434" cy="38245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57D12DD-05D2-41DB-8FCA-895243DB37F8}"/>
              </a:ext>
            </a:extLst>
          </p:cNvPr>
          <p:cNvSpPr/>
          <p:nvPr/>
        </p:nvSpPr>
        <p:spPr>
          <a:xfrm>
            <a:off x="8691196" y="4888523"/>
            <a:ext cx="184639" cy="835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A4275EBA-A471-4CCF-916F-4A2BD1EDF2E8}"/>
              </a:ext>
            </a:extLst>
          </p:cNvPr>
          <p:cNvSpPr txBox="1"/>
          <p:nvPr/>
        </p:nvSpPr>
        <p:spPr>
          <a:xfrm rot="16200000">
            <a:off x="8462290" y="4962871"/>
            <a:ext cx="553357" cy="307777"/>
          </a:xfrm>
          <a:prstGeom prst="rect">
            <a:avLst/>
          </a:prstGeom>
          <a:noFill/>
        </p:spPr>
        <p:txBody>
          <a:bodyPr wrap="none" rtlCol="0">
            <a:spAutoFit/>
          </a:bodyPr>
          <a:lstStyle/>
          <a:p>
            <a:r>
              <a:rPr lang="en-US" sz="1400" dirty="0"/>
              <a:t>Auto</a:t>
            </a:r>
          </a:p>
        </p:txBody>
      </p:sp>
    </p:spTree>
    <p:extLst>
      <p:ext uri="{BB962C8B-B14F-4D97-AF65-F5344CB8AC3E}">
        <p14:creationId xmlns:p14="http://schemas.microsoft.com/office/powerpoint/2010/main" val="1913583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1524000" y="6556380"/>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55</a:t>
            </a:fld>
            <a:endParaRPr lang="en-US" sz="900">
              <a:solidFill>
                <a:schemeClr val="bg1"/>
              </a:solidFill>
            </a:endParaRPr>
          </a:p>
        </p:txBody>
      </p:sp>
      <p:sp>
        <p:nvSpPr>
          <p:cNvPr id="1924102" name="Rectangle 6"/>
          <p:cNvSpPr>
            <a:spLocks noChangeArrowheads="1"/>
          </p:cNvSpPr>
          <p:nvPr/>
        </p:nvSpPr>
        <p:spPr bwMode="blackWhite">
          <a:xfrm>
            <a:off x="1976438" y="996043"/>
            <a:ext cx="8239125" cy="224840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Litigation Trends—</a:t>
            </a:r>
          </a:p>
          <a:p>
            <a:pPr algn="ctr" defTabSz="114300">
              <a:lnSpc>
                <a:spcPct val="95000"/>
              </a:lnSpc>
              <a:spcBef>
                <a:spcPct val="25000"/>
              </a:spcBef>
            </a:pPr>
            <a:r>
              <a:rPr lang="en-US" sz="4400" b="1" i="1" dirty="0">
                <a:solidFill>
                  <a:srgbClr val="FFFFFF"/>
                </a:solidFill>
              </a:rPr>
              <a:t>Including COVID-19</a:t>
            </a:r>
          </a:p>
        </p:txBody>
      </p:sp>
      <p:sp>
        <p:nvSpPr>
          <p:cNvPr id="7" name="TextBox 5"/>
          <p:cNvSpPr txBox="1">
            <a:spLocks noChangeArrowheads="1"/>
          </p:cNvSpPr>
          <p:nvPr/>
        </p:nvSpPr>
        <p:spPr bwMode="auto">
          <a:xfrm>
            <a:off x="1705036" y="3623142"/>
            <a:ext cx="8643879" cy="1077218"/>
          </a:xfrm>
          <a:prstGeom prst="rect">
            <a:avLst/>
          </a:prstGeom>
          <a:noFill/>
          <a:ln w="9525">
            <a:noFill/>
            <a:miter lim="800000"/>
            <a:headEnd/>
            <a:tailEnd/>
          </a:ln>
        </p:spPr>
        <p:txBody>
          <a:bodyPr wrap="square">
            <a:spAutoFit/>
          </a:bodyPr>
          <a:lstStyle/>
          <a:p>
            <a:pPr algn="ctr"/>
            <a:r>
              <a:rPr lang="en-US" sz="3200" b="1" dirty="0">
                <a:solidFill>
                  <a:srgbClr val="225A7A"/>
                </a:solidFill>
              </a:rPr>
              <a:t>Court Decisions Have Largely Favored Insurers, but Concerns Remain</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55</a:t>
            </a:fld>
            <a:endParaRPr lang="en-US"/>
          </a:p>
        </p:txBody>
      </p:sp>
    </p:spTree>
    <p:extLst>
      <p:ext uri="{BB962C8B-B14F-4D97-AF65-F5344CB8AC3E}">
        <p14:creationId xmlns:p14="http://schemas.microsoft.com/office/powerpoint/2010/main" val="325749440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3" name="Rectangle 2"/>
          <p:cNvSpPr>
            <a:spLocks noGrp="1" noChangeArrowheads="1"/>
          </p:cNvSpPr>
          <p:nvPr>
            <p:ph type="title"/>
          </p:nvPr>
        </p:nvSpPr>
        <p:spPr/>
        <p:txBody>
          <a:bodyPr/>
          <a:lstStyle/>
          <a:p>
            <a:r>
              <a:rPr lang="en-US" dirty="0"/>
              <a:t>Weekly Number of COVID-Related Lawsuits Filed:</a:t>
            </a:r>
            <a:br>
              <a:rPr lang="en-US" dirty="0"/>
            </a:br>
            <a:r>
              <a:rPr lang="en-US" sz="2400" i="1" dirty="0"/>
              <a:t>(Weeks Ending Mar. 16, 2020 to Dec. 7, 2020)  [Latest Available]</a:t>
            </a:r>
            <a:endParaRPr lang="en-US" i="1" dirty="0"/>
          </a:p>
        </p:txBody>
      </p:sp>
      <p:sp>
        <p:nvSpPr>
          <p:cNvPr id="126978" name="Rectangle 105"/>
          <p:cNvSpPr>
            <a:spLocks noGrp="1" noChangeArrowheads="1"/>
          </p:cNvSpPr>
          <p:nvPr>
            <p:ph type="dt" sz="half" idx="10"/>
          </p:nvPr>
        </p:nvSpPr>
        <p:spPr/>
        <p:txBody>
          <a:bodyPr/>
          <a:lstStyle/>
          <a:p>
            <a:pPr>
              <a:defRPr/>
            </a:pPr>
            <a:r>
              <a:rPr lang="en-US"/>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56</a:t>
            </a:fld>
            <a:endParaRPr lang="en-US"/>
          </a:p>
        </p:txBody>
      </p:sp>
      <p:sp>
        <p:nvSpPr>
          <p:cNvPr id="13" name="Rectangle 4"/>
          <p:cNvSpPr>
            <a:spLocks noChangeArrowheads="1"/>
          </p:cNvSpPr>
          <p:nvPr/>
        </p:nvSpPr>
        <p:spPr bwMode="auto">
          <a:xfrm>
            <a:off x="0" y="657998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tabLst>
                <a:tab pos="112713" algn="r"/>
              </a:tabLst>
            </a:pPr>
            <a:r>
              <a:rPr lang="en-US" sz="1100" dirty="0"/>
              <a:t>Source: </a:t>
            </a:r>
            <a:r>
              <a:rPr lang="en-US" sz="1100" dirty="0" err="1"/>
              <a:t>Covid</a:t>
            </a:r>
            <a:r>
              <a:rPr lang="en-US" sz="1100" dirty="0"/>
              <a:t> Coverage Litigation Tracker, University of Pennsylvania School of Law.  Accessed 1/21/21 at: </a:t>
            </a:r>
            <a:r>
              <a:rPr lang="en-US" sz="1100" dirty="0">
                <a:hlinkClick r:id="rId3"/>
              </a:rPr>
              <a:t>https://cclt.law.upenn.edu</a:t>
            </a:r>
            <a:endParaRPr lang="en-US" sz="1100" dirty="0"/>
          </a:p>
        </p:txBody>
      </p:sp>
      <p:pic>
        <p:nvPicPr>
          <p:cNvPr id="2" name="Picture 1"/>
          <p:cNvPicPr>
            <a:picLocks noChangeAspect="1"/>
          </p:cNvPicPr>
          <p:nvPr/>
        </p:nvPicPr>
        <p:blipFill>
          <a:blip r:embed="rId4"/>
          <a:stretch>
            <a:fillRect/>
          </a:stretch>
        </p:blipFill>
        <p:spPr>
          <a:xfrm>
            <a:off x="348384" y="1748977"/>
            <a:ext cx="11119719" cy="4705914"/>
          </a:xfrm>
          <a:prstGeom prst="rect">
            <a:avLst/>
          </a:prstGeom>
        </p:spPr>
      </p:pic>
      <p:sp>
        <p:nvSpPr>
          <p:cNvPr id="11" name="AutoShape 7"/>
          <p:cNvSpPr>
            <a:spLocks noChangeArrowheads="1"/>
          </p:cNvSpPr>
          <p:nvPr/>
        </p:nvSpPr>
        <p:spPr bwMode="blackWhite">
          <a:xfrm>
            <a:off x="7379092" y="1175239"/>
            <a:ext cx="4031346" cy="1210078"/>
          </a:xfrm>
          <a:prstGeom prst="wedgeRectCallout">
            <a:avLst>
              <a:gd name="adj1" fmla="val 44565"/>
              <a:gd name="adj2" fmla="val 1850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latin typeface="Arial" pitchFamily="34" charset="0"/>
                <a:cs typeface="+mn-cs"/>
              </a:rPr>
              <a:t>The number of new cases filed is declining with just 7 filed the week ending Dec. 7, 2020.  Cumulative Total = 1,430</a:t>
            </a:r>
          </a:p>
        </p:txBody>
      </p:sp>
      <p:sp>
        <p:nvSpPr>
          <p:cNvPr id="14" name="TextBox 13"/>
          <p:cNvSpPr txBox="1"/>
          <p:nvPr/>
        </p:nvSpPr>
        <p:spPr>
          <a:xfrm>
            <a:off x="10704905" y="4726536"/>
            <a:ext cx="506186" cy="369332"/>
          </a:xfrm>
          <a:prstGeom prst="rect">
            <a:avLst/>
          </a:prstGeom>
          <a:noFill/>
        </p:spPr>
        <p:txBody>
          <a:bodyPr wrap="square" rtlCol="0">
            <a:spAutoFit/>
          </a:bodyPr>
          <a:lstStyle/>
          <a:p>
            <a:pPr algn="ctr"/>
            <a:r>
              <a:rPr lang="en-US" b="1" dirty="0"/>
              <a:t>7</a:t>
            </a:r>
          </a:p>
        </p:txBody>
      </p:sp>
      <p:sp>
        <p:nvSpPr>
          <p:cNvPr id="15" name="TextBox 14"/>
          <p:cNvSpPr txBox="1"/>
          <p:nvPr/>
        </p:nvSpPr>
        <p:spPr>
          <a:xfrm>
            <a:off x="2939702" y="2385317"/>
            <a:ext cx="506186" cy="369332"/>
          </a:xfrm>
          <a:prstGeom prst="rect">
            <a:avLst/>
          </a:prstGeom>
          <a:noFill/>
        </p:spPr>
        <p:txBody>
          <a:bodyPr wrap="square" rtlCol="0">
            <a:spAutoFit/>
          </a:bodyPr>
          <a:lstStyle/>
          <a:p>
            <a:pPr algn="ctr"/>
            <a:r>
              <a:rPr lang="en-US" b="1" dirty="0"/>
              <a:t>79</a:t>
            </a:r>
          </a:p>
        </p:txBody>
      </p:sp>
    </p:spTree>
    <p:extLst>
      <p:ext uri="{BB962C8B-B14F-4D97-AF65-F5344CB8AC3E}">
        <p14:creationId xmlns:p14="http://schemas.microsoft.com/office/powerpoint/2010/main" val="411123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3" name="Rectangle 2"/>
          <p:cNvSpPr>
            <a:spLocks noGrp="1" noChangeArrowheads="1"/>
          </p:cNvSpPr>
          <p:nvPr>
            <p:ph type="title"/>
          </p:nvPr>
        </p:nvSpPr>
        <p:spPr/>
        <p:txBody>
          <a:bodyPr/>
          <a:lstStyle/>
          <a:p>
            <a:r>
              <a:rPr lang="en-US" dirty="0"/>
              <a:t>Coverage Sought in COVID-Related Lawsuits:</a:t>
            </a:r>
            <a:br>
              <a:rPr lang="en-US" dirty="0"/>
            </a:br>
            <a:r>
              <a:rPr lang="en-US" sz="2400" i="1" dirty="0"/>
              <a:t>(Total through Dec. 7, 2020) [Latest Available]</a:t>
            </a:r>
            <a:endParaRPr lang="en-US" i="1" dirty="0"/>
          </a:p>
        </p:txBody>
      </p:sp>
      <p:sp>
        <p:nvSpPr>
          <p:cNvPr id="126978" name="Rectangle 105"/>
          <p:cNvSpPr>
            <a:spLocks noGrp="1" noChangeArrowheads="1"/>
          </p:cNvSpPr>
          <p:nvPr>
            <p:ph type="dt" sz="half" idx="10"/>
          </p:nvPr>
        </p:nvSpPr>
        <p:spPr/>
        <p:txBody>
          <a:bodyPr/>
          <a:lstStyle/>
          <a:p>
            <a:pPr>
              <a:defRPr/>
            </a:pPr>
            <a:r>
              <a:rPr lang="en-US"/>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57</a:t>
            </a:fld>
            <a:endParaRPr lang="en-US"/>
          </a:p>
        </p:txBody>
      </p:sp>
      <p:sp>
        <p:nvSpPr>
          <p:cNvPr id="13" name="Rectangle 4"/>
          <p:cNvSpPr>
            <a:spLocks noChangeArrowheads="1"/>
          </p:cNvSpPr>
          <p:nvPr/>
        </p:nvSpPr>
        <p:spPr bwMode="auto">
          <a:xfrm>
            <a:off x="0" y="657998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tabLst>
                <a:tab pos="112713" algn="r"/>
              </a:tabLst>
            </a:pPr>
            <a:r>
              <a:rPr lang="en-US" sz="1100" dirty="0"/>
              <a:t>Source: </a:t>
            </a:r>
            <a:r>
              <a:rPr lang="en-US" sz="1100" dirty="0" err="1"/>
              <a:t>Covid</a:t>
            </a:r>
            <a:r>
              <a:rPr lang="en-US" sz="1100" dirty="0"/>
              <a:t> Coverage Litigation Tracker, University of Pennsylvania School of Law.  Accessed 1/21/21 at: </a:t>
            </a:r>
            <a:r>
              <a:rPr lang="en-US" sz="1100" dirty="0">
                <a:hlinkClick r:id="rId3"/>
              </a:rPr>
              <a:t>https://cclt.law.upenn.edu</a:t>
            </a:r>
            <a:endParaRPr lang="en-US" sz="1100" dirty="0"/>
          </a:p>
        </p:txBody>
      </p:sp>
      <p:pic>
        <p:nvPicPr>
          <p:cNvPr id="2" name="Picture 1"/>
          <p:cNvPicPr>
            <a:picLocks noChangeAspect="1"/>
          </p:cNvPicPr>
          <p:nvPr/>
        </p:nvPicPr>
        <p:blipFill>
          <a:blip r:embed="rId4"/>
          <a:stretch>
            <a:fillRect/>
          </a:stretch>
        </p:blipFill>
        <p:spPr>
          <a:xfrm>
            <a:off x="314068" y="1537391"/>
            <a:ext cx="11602654" cy="4376218"/>
          </a:xfrm>
          <a:prstGeom prst="rect">
            <a:avLst/>
          </a:prstGeom>
        </p:spPr>
      </p:pic>
      <p:sp>
        <p:nvSpPr>
          <p:cNvPr id="11" name="AutoShape 7"/>
          <p:cNvSpPr>
            <a:spLocks noChangeArrowheads="1"/>
          </p:cNvSpPr>
          <p:nvPr/>
        </p:nvSpPr>
        <p:spPr bwMode="blackWhite">
          <a:xfrm>
            <a:off x="8992878" y="3376097"/>
            <a:ext cx="3121112" cy="1461245"/>
          </a:xfrm>
          <a:prstGeom prst="wedgeRectCallout">
            <a:avLst>
              <a:gd name="adj1" fmla="val 9363"/>
              <a:gd name="adj2" fmla="val -143975"/>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latin typeface="Arial" pitchFamily="34" charset="0"/>
                <a:cs typeface="+mn-cs"/>
              </a:rPr>
              <a:t>BI, Extra Expense and Civil Authority coverage account for the vast majority of cases</a:t>
            </a:r>
          </a:p>
        </p:txBody>
      </p:sp>
      <p:sp>
        <p:nvSpPr>
          <p:cNvPr id="12" name="Oval 11"/>
          <p:cNvSpPr/>
          <p:nvPr/>
        </p:nvSpPr>
        <p:spPr>
          <a:xfrm>
            <a:off x="10400545" y="1754659"/>
            <a:ext cx="572253" cy="2196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934977" y="2937168"/>
            <a:ext cx="6008914" cy="2339102"/>
          </a:xfrm>
          <a:prstGeom prst="rect">
            <a:avLst/>
          </a:prstGeom>
          <a:solidFill>
            <a:srgbClr val="66FF33"/>
          </a:solidFill>
          <a:ln>
            <a:solidFill>
              <a:srgbClr val="00B050"/>
            </a:solidFill>
          </a:ln>
        </p:spPr>
        <p:txBody>
          <a:bodyPr wrap="square" rtlCol="0">
            <a:spAutoFit/>
          </a:bodyPr>
          <a:lstStyle/>
          <a:p>
            <a:pPr algn="ctr"/>
            <a:r>
              <a:rPr lang="en-US" b="1" u="sng" dirty="0"/>
              <a:t>Industry is Still at Risk</a:t>
            </a:r>
            <a:endParaRPr lang="en-US" sz="1600" b="1" dirty="0"/>
          </a:p>
          <a:p>
            <a:pPr marL="285750" indent="-285750">
              <a:buFont typeface="Arial" panose="020B0604020202020204" pitchFamily="34" charset="0"/>
              <a:buChar char="•"/>
            </a:pPr>
            <a:r>
              <a:rPr lang="en-US" sz="1600" b="1" dirty="0"/>
              <a:t>Jan. 19</a:t>
            </a:r>
            <a:r>
              <a:rPr lang="en-US" sz="1600" b="1" baseline="30000" dirty="0"/>
              <a:t>th</a:t>
            </a:r>
            <a:r>
              <a:rPr lang="en-US" sz="1600" b="1" dirty="0"/>
              <a:t> the US District Court in Cleveland refused to dismiss a case: </a:t>
            </a:r>
            <a:r>
              <a:rPr lang="en-US" sz="1600" b="1" i="1" dirty="0"/>
              <a:t>Henderson Road Restaurant Systems Inc. Zurich American Insurance Co.  </a:t>
            </a:r>
            <a:r>
              <a:rPr lang="en-US" sz="1600" b="1" dirty="0"/>
              <a:t>Judge claimed that the policy language was ambiguous and that the “microorganism” exclusion was in applicable</a:t>
            </a:r>
          </a:p>
          <a:p>
            <a:pPr marL="285750" indent="-285750">
              <a:buFont typeface="Arial" panose="020B0604020202020204" pitchFamily="34" charset="0"/>
              <a:buChar char="•"/>
            </a:pPr>
            <a:r>
              <a:rPr lang="en-US" sz="1600" b="1" dirty="0"/>
              <a:t>On Jan. 14</a:t>
            </a:r>
            <a:r>
              <a:rPr lang="en-US" sz="1600" b="1" baseline="30000" dirty="0"/>
              <a:t>th</a:t>
            </a:r>
            <a:r>
              <a:rPr lang="en-US" sz="1600" b="1" dirty="0"/>
              <a:t> an OK state judge refused to dismiss a case filed by the Cherokee Nation against AIG’s Lexington unit</a:t>
            </a:r>
          </a:p>
        </p:txBody>
      </p:sp>
    </p:spTree>
    <p:extLst>
      <p:ext uri="{BB962C8B-B14F-4D97-AF65-F5344CB8AC3E}">
        <p14:creationId xmlns:p14="http://schemas.microsoft.com/office/powerpoint/2010/main" val="3409739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12290" name="Rectangle 2"/>
          <p:cNvSpPr>
            <a:spLocks noGrp="1" noChangeArrowheads="1"/>
          </p:cNvSpPr>
          <p:nvPr>
            <p:ph type="title"/>
          </p:nvPr>
        </p:nvSpPr>
        <p:spPr>
          <a:xfrm>
            <a:off x="283733" y="0"/>
            <a:ext cx="9666179" cy="841375"/>
          </a:xfrm>
        </p:spPr>
        <p:txBody>
          <a:bodyPr/>
          <a:lstStyle/>
          <a:p>
            <a:r>
              <a:rPr lang="en-US" altLang="en-US" dirty="0">
                <a:latin typeface="Arial" panose="020B0604020202020204" pitchFamily="34" charset="0"/>
              </a:rPr>
              <a:t>Average Jury Awards, 1999 – 2018 (latest available)</a:t>
            </a:r>
          </a:p>
        </p:txBody>
      </p:sp>
      <p:graphicFrame>
        <p:nvGraphicFramePr>
          <p:cNvPr id="3212291" name="Object 2"/>
          <p:cNvGraphicFramePr>
            <a:graphicFrameLocks noGrp="1" noChangeAspect="1"/>
          </p:cNvGraphicFramePr>
          <p:nvPr>
            <p:ph type="chart" idx="1"/>
            <p:extLst>
              <p:ext uri="{D42A27DB-BD31-4B8C-83A1-F6EECF244321}">
                <p14:modId xmlns:p14="http://schemas.microsoft.com/office/powerpoint/2010/main" val="4208977056"/>
              </p:ext>
            </p:extLst>
          </p:nvPr>
        </p:nvGraphicFramePr>
        <p:xfrm>
          <a:off x="146731" y="1277322"/>
          <a:ext cx="11250612" cy="5018931"/>
        </p:xfrm>
        <a:graphic>
          <a:graphicData uri="http://schemas.openxmlformats.org/presentationml/2006/ole">
            <mc:AlternateContent xmlns:mc="http://schemas.openxmlformats.org/markup-compatibility/2006">
              <mc:Choice xmlns:v="urn:schemas-microsoft-com:vml" Requires="v">
                <p:oleObj name="Chart" r:id="rId3" imgW="10696503" imgH="4771921" progId="MSGraph.Chart.8">
                  <p:embed followColorScheme="full"/>
                </p:oleObj>
              </mc:Choice>
              <mc:Fallback>
                <p:oleObj name="Chart" r:id="rId3" imgW="10696503" imgH="4771921" progId="MSGraph.Chart.8">
                  <p:embed followColorScheme="full"/>
                  <p:pic>
                    <p:nvPicPr>
                      <p:cNvPr id="3212291" name="Object 2"/>
                      <p:cNvPicPr>
                        <a:picLocks noChangeAspect="1" noChangeArrowheads="1"/>
                      </p:cNvPicPr>
                      <p:nvPr/>
                    </p:nvPicPr>
                    <p:blipFill>
                      <a:blip r:embed="rId4"/>
                      <a:srcRect/>
                      <a:stretch>
                        <a:fillRect/>
                      </a:stretch>
                    </p:blipFill>
                    <p:spPr bwMode="auto">
                      <a:xfrm>
                        <a:off x="146731" y="1277322"/>
                        <a:ext cx="11250612" cy="5018931"/>
                      </a:xfrm>
                      <a:prstGeom prst="rect">
                        <a:avLst/>
                      </a:prstGeom>
                    </p:spPr>
                  </p:pic>
                </p:oleObj>
              </mc:Fallback>
            </mc:AlternateContent>
          </a:graphicData>
        </a:graphic>
      </p:graphicFrame>
      <p:sp>
        <p:nvSpPr>
          <p:cNvPr id="52228" name="Rectangle 4"/>
          <p:cNvSpPr>
            <a:spLocks noChangeArrowheads="1"/>
          </p:cNvSpPr>
          <p:nvPr/>
        </p:nvSpPr>
        <p:spPr bwMode="auto">
          <a:xfrm>
            <a:off x="283733" y="6437505"/>
            <a:ext cx="10953320" cy="2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dirty="0"/>
              <a:t>Source: Jury Verdict Research; </a:t>
            </a:r>
            <a:r>
              <a:rPr lang="en-US" altLang="en-US" sz="1100" i="1" dirty="0"/>
              <a:t>Current Award Trends in Personal Injury</a:t>
            </a:r>
            <a:r>
              <a:rPr lang="en-US" altLang="en-US" sz="1100" dirty="0"/>
              <a:t> (59</a:t>
            </a:r>
            <a:r>
              <a:rPr lang="en-US" altLang="en-US" sz="1100" baseline="30000" dirty="0"/>
              <a:t>th</a:t>
            </a:r>
            <a:r>
              <a:rPr lang="en-US" altLang="en-US" sz="1100" dirty="0"/>
              <a:t> Edition), Thomson Reuters; Risk and Uncertainty Management Center, Univ. of South Carolina.</a:t>
            </a:r>
          </a:p>
        </p:txBody>
      </p:sp>
      <p:sp>
        <p:nvSpPr>
          <p:cNvPr id="52229" name="Oval 6"/>
          <p:cNvSpPr>
            <a:spLocks noChangeArrowheads="1"/>
          </p:cNvSpPr>
          <p:nvPr/>
        </p:nvSpPr>
        <p:spPr bwMode="auto">
          <a:xfrm>
            <a:off x="3471863" y="4539681"/>
            <a:ext cx="261569" cy="52025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AutoShape 8"/>
          <p:cNvSpPr>
            <a:spLocks noChangeArrowheads="1"/>
          </p:cNvSpPr>
          <p:nvPr/>
        </p:nvSpPr>
        <p:spPr bwMode="blackWhite">
          <a:xfrm>
            <a:off x="4180114" y="1154028"/>
            <a:ext cx="3792696" cy="1669956"/>
          </a:xfrm>
          <a:prstGeom prst="wedgeRectCallout">
            <a:avLst>
              <a:gd name="adj1" fmla="val 114477"/>
              <a:gd name="adj2" fmla="val 378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average jury award reached an all-time record high in 2017 before falling modestly in 2018.</a:t>
            </a:r>
          </a:p>
          <a:p>
            <a:pPr algn="ctr" eaLnBrk="0" hangingPunct="0">
              <a:lnSpc>
                <a:spcPct val="90000"/>
              </a:lnSpc>
              <a:spcBef>
                <a:spcPct val="50000"/>
              </a:spcBef>
              <a:buClr>
                <a:schemeClr val="bg1"/>
              </a:buClr>
              <a:buFont typeface="Wingdings" pitchFamily="2" charset="2"/>
              <a:buNone/>
              <a:defRPr/>
            </a:pPr>
            <a:r>
              <a:rPr lang="en-US" b="1" dirty="0">
                <a:solidFill>
                  <a:srgbClr val="FFC000"/>
                </a:solidFill>
              </a:rPr>
              <a:t>Median Award in 2018 = $100,000         (a record) </a:t>
            </a:r>
          </a:p>
        </p:txBody>
      </p:sp>
      <p:sp>
        <p:nvSpPr>
          <p:cNvPr id="7" name="Rectangle 6"/>
          <p:cNvSpPr>
            <a:spLocks noChangeArrowheads="1"/>
          </p:cNvSpPr>
          <p:nvPr/>
        </p:nvSpPr>
        <p:spPr bwMode="black">
          <a:xfrm>
            <a:off x="865415" y="986033"/>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($000)</a:t>
            </a:r>
          </a:p>
        </p:txBody>
      </p:sp>
    </p:spTree>
    <p:extLst>
      <p:ext uri="{BB962C8B-B14F-4D97-AF65-F5344CB8AC3E}">
        <p14:creationId xmlns:p14="http://schemas.microsoft.com/office/powerpoint/2010/main" val="2599465150"/>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212290"/>
                                        </p:tgtEl>
                                        <p:attrNameLst>
                                          <p:attrName>style.visibility</p:attrName>
                                        </p:attrNameLst>
                                      </p:cBhvr>
                                      <p:to>
                                        <p:strVal val="visible"/>
                                      </p:to>
                                    </p:set>
                                    <p:animEffect transition="in" filter="blinds(vertical)">
                                      <p:cBhvr>
                                        <p:cTn id="7" dur="500"/>
                                        <p:tgtEl>
                                          <p:spTgt spid="321229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12291"/>
                                        </p:tgtEl>
                                        <p:attrNameLst>
                                          <p:attrName>style.visibility</p:attrName>
                                        </p:attrNameLst>
                                      </p:cBhvr>
                                      <p:to>
                                        <p:strVal val="visible"/>
                                      </p:to>
                                    </p:set>
                                    <p:animEffect transition="in" filter="wipe(left)">
                                      <p:cBhvr>
                                        <p:cTn id="11" dur="500"/>
                                        <p:tgtEl>
                                          <p:spTgt spid="3212291"/>
                                        </p:tgtEl>
                                      </p:cBhvr>
                                    </p:animEffect>
                                  </p:childTnLst>
                                </p:cTn>
                              </p:par>
                            </p:childTnLst>
                          </p:cTn>
                        </p:par>
                        <p:par>
                          <p:cTn id="12" fill="hold">
                            <p:stCondLst>
                              <p:cond delay="1000"/>
                            </p:stCondLst>
                            <p:childTnLst>
                              <p:par>
                                <p:cTn id="13" presetID="22" presetClass="entr" presetSubtype="8"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2290" grpId="0" autoUpdateAnimBg="0"/>
      <p:bldOleChart spid="3212291" grpId="0"/>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12290" name="Rectangle 2"/>
          <p:cNvSpPr>
            <a:spLocks noGrp="1" noChangeArrowheads="1"/>
          </p:cNvSpPr>
          <p:nvPr>
            <p:ph type="title"/>
          </p:nvPr>
        </p:nvSpPr>
        <p:spPr>
          <a:xfrm>
            <a:off x="283733" y="0"/>
            <a:ext cx="11080953" cy="841375"/>
          </a:xfrm>
        </p:spPr>
        <p:txBody>
          <a:bodyPr/>
          <a:lstStyle/>
          <a:p>
            <a:r>
              <a:rPr lang="en-US" altLang="en-US" dirty="0">
                <a:latin typeface="Arial" panose="020B0604020202020204" pitchFamily="34" charset="0"/>
              </a:rPr>
              <a:t>Average and Median Jury Awards,  2018 (latest available)</a:t>
            </a:r>
          </a:p>
        </p:txBody>
      </p:sp>
      <p:sp>
        <p:nvSpPr>
          <p:cNvPr id="52228" name="Rectangle 4"/>
          <p:cNvSpPr>
            <a:spLocks noChangeArrowheads="1"/>
          </p:cNvSpPr>
          <p:nvPr/>
        </p:nvSpPr>
        <p:spPr bwMode="auto">
          <a:xfrm>
            <a:off x="283733" y="6437505"/>
            <a:ext cx="10286470" cy="2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dirty="0"/>
              <a:t>Source: Thompson Reuters, Current Award Trends in Personal Injury (59</a:t>
            </a:r>
            <a:r>
              <a:rPr lang="en-US" altLang="en-US" sz="1100" baseline="30000" dirty="0"/>
              <a:t>th</a:t>
            </a:r>
            <a:r>
              <a:rPr lang="en-US" altLang="en-US" sz="1100" dirty="0"/>
              <a:t> ed.); Ins. Info, Inst.; Risk and Uncertainty Management Center, Univ. of South Carolina.</a:t>
            </a:r>
          </a:p>
        </p:txBody>
      </p:sp>
      <p:sp>
        <p:nvSpPr>
          <p:cNvPr id="52229" name="Oval 6"/>
          <p:cNvSpPr>
            <a:spLocks noChangeArrowheads="1"/>
          </p:cNvSpPr>
          <p:nvPr/>
        </p:nvSpPr>
        <p:spPr bwMode="auto">
          <a:xfrm>
            <a:off x="3471863" y="4539681"/>
            <a:ext cx="261569" cy="52025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3" name="Picture 2"/>
          <p:cNvPicPr>
            <a:picLocks noChangeAspect="1"/>
          </p:cNvPicPr>
          <p:nvPr/>
        </p:nvPicPr>
        <p:blipFill>
          <a:blip r:embed="rId3"/>
          <a:stretch>
            <a:fillRect/>
          </a:stretch>
        </p:blipFill>
        <p:spPr>
          <a:xfrm>
            <a:off x="653143" y="989796"/>
            <a:ext cx="10548256" cy="5299287"/>
          </a:xfrm>
          <a:prstGeom prst="rect">
            <a:avLst/>
          </a:prstGeom>
        </p:spPr>
      </p:pic>
      <p:sp>
        <p:nvSpPr>
          <p:cNvPr id="9" name="AutoShape 8"/>
          <p:cNvSpPr>
            <a:spLocks noChangeArrowheads="1"/>
          </p:cNvSpPr>
          <p:nvPr/>
        </p:nvSpPr>
        <p:spPr bwMode="blackWhite">
          <a:xfrm>
            <a:off x="8236425" y="2164425"/>
            <a:ext cx="2743200" cy="1244600"/>
          </a:xfrm>
          <a:prstGeom prst="wedgeRectCallout">
            <a:avLst>
              <a:gd name="adj1" fmla="val -188903"/>
              <a:gd name="adj2" fmla="val -55146"/>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Products Liability, Business Negligence and Med Mal generate the largest awards</a:t>
            </a:r>
          </a:p>
        </p:txBody>
      </p:sp>
    </p:spTree>
    <p:extLst>
      <p:ext uri="{BB962C8B-B14F-4D97-AF65-F5344CB8AC3E}">
        <p14:creationId xmlns:p14="http://schemas.microsoft.com/office/powerpoint/2010/main" val="1123204616"/>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212290"/>
                                        </p:tgtEl>
                                        <p:attrNameLst>
                                          <p:attrName>style.visibility</p:attrName>
                                        </p:attrNameLst>
                                      </p:cBhvr>
                                      <p:to>
                                        <p:strVal val="visible"/>
                                      </p:to>
                                    </p:set>
                                    <p:animEffect transition="in" filter="blinds(vertical)">
                                      <p:cBhvr>
                                        <p:cTn id="7" dur="500"/>
                                        <p:tgtEl>
                                          <p:spTgt spid="3212290"/>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2290" grpId="0" autoUpdateAnimBg="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30" name="Rectangle 2"/>
          <p:cNvSpPr>
            <a:spLocks noGrp="1" noChangeArrowheads="1"/>
          </p:cNvSpPr>
          <p:nvPr>
            <p:ph type="title"/>
          </p:nvPr>
        </p:nvSpPr>
        <p:spPr/>
        <p:txBody>
          <a:bodyPr/>
          <a:lstStyle/>
          <a:p>
            <a:r>
              <a:rPr lang="en-US" dirty="0"/>
              <a:t>ROE: Property/Casualty Insurance by Major Event, 1987–2020:Q3*</a:t>
            </a:r>
          </a:p>
        </p:txBody>
      </p:sp>
      <p:sp>
        <p:nvSpPr>
          <p:cNvPr id="52227" name="Rectangle 105"/>
          <p:cNvSpPr>
            <a:spLocks noGrp="1" noChangeArrowheads="1"/>
          </p:cNvSpPr>
          <p:nvPr>
            <p:ph type="dt" sz="half" idx="10"/>
          </p:nvPr>
        </p:nvSpPr>
        <p:spPr>
          <a:noFill/>
        </p:spPr>
        <p:txBody>
          <a:bodyPr/>
          <a:lstStyle/>
          <a:p>
            <a:r>
              <a:rPr lang="en-US"/>
              <a:t>12/01/09 - 9pm</a:t>
            </a:r>
          </a:p>
        </p:txBody>
      </p:sp>
      <p:sp>
        <p:nvSpPr>
          <p:cNvPr id="52228"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6</a:t>
            </a:fld>
            <a:endParaRPr lang="en-US"/>
          </a:p>
        </p:txBody>
      </p:sp>
      <p:sp>
        <p:nvSpPr>
          <p:cNvPr id="52231" name="Rectangle 3"/>
          <p:cNvSpPr>
            <a:spLocks noChangeArrowheads="1"/>
          </p:cNvSpPr>
          <p:nvPr/>
        </p:nvSpPr>
        <p:spPr bwMode="auto">
          <a:xfrm>
            <a:off x="-1" y="6370516"/>
            <a:ext cx="9368287" cy="4708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200" dirty="0"/>
              <a:t>*Excludes Mortgage &amp; Financial Guarantee in 2008 – 2014.  2020:H1 estimate is based on actual Q1 2020  figure of 8.8%. </a:t>
            </a:r>
          </a:p>
          <a:p>
            <a:pPr marL="133350" indent="-133350" eaLnBrk="0" hangingPunct="0">
              <a:lnSpc>
                <a:spcPct val="90000"/>
              </a:lnSpc>
              <a:buClr>
                <a:schemeClr val="accent2"/>
              </a:buClr>
              <a:tabLst>
                <a:tab pos="112713" algn="r"/>
              </a:tabLst>
            </a:pPr>
            <a:r>
              <a:rPr lang="en-US" sz="1200" dirty="0"/>
              <a:t>	Sources: ISO, </a:t>
            </a:r>
            <a:r>
              <a:rPr lang="en-US" sz="1200" i="1" dirty="0"/>
              <a:t>Fortune</a:t>
            </a:r>
            <a:r>
              <a:rPr lang="en-US" sz="1200" dirty="0"/>
              <a:t>;  USC RUM Center.</a:t>
            </a:r>
          </a:p>
        </p:txBody>
      </p:sp>
      <p:graphicFrame>
        <p:nvGraphicFramePr>
          <p:cNvPr id="2026500" name="Object 2"/>
          <p:cNvGraphicFramePr>
            <a:graphicFrameLocks/>
          </p:cNvGraphicFramePr>
          <p:nvPr>
            <p:extLst>
              <p:ext uri="{D42A27DB-BD31-4B8C-83A1-F6EECF244321}">
                <p14:modId xmlns:p14="http://schemas.microsoft.com/office/powerpoint/2010/main" val="969567159"/>
              </p:ext>
            </p:extLst>
          </p:nvPr>
        </p:nvGraphicFramePr>
        <p:xfrm>
          <a:off x="1811342" y="1475848"/>
          <a:ext cx="9059858" cy="4579937"/>
        </p:xfrm>
        <a:graphic>
          <a:graphicData uri="http://schemas.openxmlformats.org/presentationml/2006/ole">
            <mc:AlternateContent xmlns:mc="http://schemas.openxmlformats.org/markup-compatibility/2006">
              <mc:Choice xmlns:v="urn:schemas-microsoft-com:vml" Requires="v">
                <p:oleObj name="Chart" r:id="rId3" imgW="8591407" imgH="4581560" progId="MSGraph.Chart.8">
                  <p:embed followColorScheme="full"/>
                </p:oleObj>
              </mc:Choice>
              <mc:Fallback>
                <p:oleObj name="Chart" r:id="rId3" imgW="8591407" imgH="4581560" progId="MSGraph.Chart.8">
                  <p:embed followColorScheme="full"/>
                  <p:pic>
                    <p:nvPicPr>
                      <p:cNvPr id="0" name=""/>
                      <p:cNvPicPr>
                        <a:picLocks noChangeArrowheads="1"/>
                      </p:cNvPicPr>
                      <p:nvPr/>
                    </p:nvPicPr>
                    <p:blipFill>
                      <a:blip r:embed="rId4"/>
                      <a:srcRect/>
                      <a:stretch>
                        <a:fillRect/>
                      </a:stretch>
                    </p:blipFill>
                    <p:spPr bwMode="gray">
                      <a:xfrm>
                        <a:off x="1811342" y="1475848"/>
                        <a:ext cx="9059858" cy="4579937"/>
                      </a:xfrm>
                      <a:prstGeom prst="rect">
                        <a:avLst/>
                      </a:prstGeom>
                      <a:noFill/>
                    </p:spPr>
                  </p:pic>
                </p:oleObj>
              </mc:Fallback>
            </mc:AlternateContent>
          </a:graphicData>
        </a:graphic>
      </p:graphicFrame>
      <p:sp>
        <p:nvSpPr>
          <p:cNvPr id="52232" name="Rectangle 5"/>
          <p:cNvSpPr>
            <a:spLocks noChangeArrowheads="1"/>
          </p:cNvSpPr>
          <p:nvPr/>
        </p:nvSpPr>
        <p:spPr bwMode="blackWhite">
          <a:xfrm>
            <a:off x="3287486" y="1470929"/>
            <a:ext cx="2977972" cy="98893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Influenced Both by  Cyclicality and Volatility</a:t>
            </a:r>
            <a:endParaRPr lang="pt-BR" b="1" dirty="0">
              <a:solidFill>
                <a:srgbClr val="FFFFFF"/>
              </a:solidFill>
            </a:endParaRPr>
          </a:p>
        </p:txBody>
      </p:sp>
      <p:sp>
        <p:nvSpPr>
          <p:cNvPr id="2026503" name="Oval 7"/>
          <p:cNvSpPr>
            <a:spLocks noChangeArrowheads="1"/>
          </p:cNvSpPr>
          <p:nvPr/>
        </p:nvSpPr>
        <p:spPr bwMode="auto">
          <a:xfrm>
            <a:off x="311255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2533424" y="3871526"/>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3586679"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2481060" y="4463507"/>
            <a:ext cx="1085850" cy="486869"/>
          </a:xfrm>
          <a:prstGeom prst="wedgeRectCallout">
            <a:avLst>
              <a:gd name="adj1" fmla="val 50919"/>
              <a:gd name="adj2" fmla="val -1112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 </a:t>
            </a:r>
            <a:r>
              <a:rPr lang="en-US" sz="1400" b="1" dirty="0" err="1">
                <a:solidFill>
                  <a:schemeClr val="bg1"/>
                </a:solidFill>
              </a:rPr>
              <a:t>Iniki</a:t>
            </a:r>
            <a:endParaRPr lang="en-US" sz="1400" b="1" dirty="0">
              <a:solidFill>
                <a:schemeClr val="bg1"/>
              </a:solidFill>
            </a:endParaRPr>
          </a:p>
        </p:txBody>
      </p:sp>
      <p:sp>
        <p:nvSpPr>
          <p:cNvPr id="2026509" name="Oval 13"/>
          <p:cNvSpPr>
            <a:spLocks noChangeArrowheads="1"/>
          </p:cNvSpPr>
          <p:nvPr/>
        </p:nvSpPr>
        <p:spPr bwMode="auto">
          <a:xfrm>
            <a:off x="4097762"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3563080" y="4848560"/>
            <a:ext cx="1162050" cy="292100"/>
          </a:xfrm>
          <a:prstGeom prst="wedgeRectCallout">
            <a:avLst>
              <a:gd name="adj1" fmla="val 10520"/>
              <a:gd name="adj2" fmla="val -2682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4824790"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4422545" y="3951469"/>
            <a:ext cx="1265424" cy="711200"/>
          </a:xfrm>
          <a:prstGeom prst="wedgeRectCallout">
            <a:avLst>
              <a:gd name="adj1" fmla="val -11938"/>
              <a:gd name="adj2" fmla="val -1409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5821087" y="4669198"/>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5374319" y="3387026"/>
            <a:ext cx="958850" cy="292100"/>
          </a:xfrm>
          <a:prstGeom prst="wedgeRectCallout">
            <a:avLst>
              <a:gd name="adj1" fmla="val 14160"/>
              <a:gd name="adj2" fmla="val 3678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813134"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6865750" y="1763707"/>
            <a:ext cx="1174750" cy="508000"/>
          </a:xfrm>
          <a:prstGeom prst="wedgeRectCallout">
            <a:avLst>
              <a:gd name="adj1" fmla="val -41394"/>
              <a:gd name="adj2" fmla="val 1946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6509088" y="3050184"/>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6213871" y="4192033"/>
            <a:ext cx="1314450" cy="292494"/>
          </a:xfrm>
          <a:prstGeom prst="wedgeRectCallout">
            <a:avLst>
              <a:gd name="adj1" fmla="val -18614"/>
              <a:gd name="adj2" fmla="val -237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rot="20669781">
            <a:off x="7414867" y="2635289"/>
            <a:ext cx="335677" cy="1691209"/>
          </a:xfrm>
          <a:prstGeom prst="ellipse">
            <a:avLst/>
          </a:prstGeom>
          <a:noFill/>
          <a:ln w="38100">
            <a:solidFill>
              <a:srgbClr val="FF0000"/>
            </a:solidFill>
            <a:prstDash val="sysDash"/>
            <a:round/>
            <a:headEnd/>
            <a:tailEnd/>
          </a:ln>
        </p:spPr>
        <p:txBody>
          <a:bodyPr wrap="none" anchor="ctr"/>
          <a:lstStyle/>
          <a:p>
            <a:endParaRPr lang="en-US"/>
          </a:p>
        </p:txBody>
      </p:sp>
      <p:sp>
        <p:nvSpPr>
          <p:cNvPr id="2026525" name="AutoShape 29"/>
          <p:cNvSpPr>
            <a:spLocks noChangeArrowheads="1"/>
          </p:cNvSpPr>
          <p:nvPr/>
        </p:nvSpPr>
        <p:spPr bwMode="blackWhite">
          <a:xfrm>
            <a:off x="6509089" y="4602874"/>
            <a:ext cx="2039600" cy="737806"/>
          </a:xfrm>
          <a:prstGeom prst="wedgeRectCallout">
            <a:avLst>
              <a:gd name="adj1" fmla="val 16635"/>
              <a:gd name="adj2" fmla="val -83105"/>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Financial Crisis*            ROE fell by 8.3 pts from 12.7% to 4.4%</a:t>
            </a:r>
          </a:p>
        </p:txBody>
      </p:sp>
      <p:sp>
        <p:nvSpPr>
          <p:cNvPr id="52249" name="Rectangle 31"/>
          <p:cNvSpPr>
            <a:spLocks noChangeArrowheads="1"/>
          </p:cNvSpPr>
          <p:nvPr/>
        </p:nvSpPr>
        <p:spPr bwMode="black">
          <a:xfrm>
            <a:off x="1453940" y="123259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26" name="AutoShape 26"/>
          <p:cNvSpPr>
            <a:spLocks noChangeArrowheads="1"/>
          </p:cNvSpPr>
          <p:nvPr/>
        </p:nvSpPr>
        <p:spPr bwMode="blackWhite">
          <a:xfrm>
            <a:off x="8577003" y="4632678"/>
            <a:ext cx="1098599" cy="678425"/>
          </a:xfrm>
          <a:prstGeom prst="wedgeRectCallout">
            <a:avLst>
              <a:gd name="adj1" fmla="val -51613"/>
              <a:gd name="adj2" fmla="val -95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Record Tornado Losses</a:t>
            </a:r>
          </a:p>
        </p:txBody>
      </p:sp>
      <p:sp>
        <p:nvSpPr>
          <p:cNvPr id="27" name="Oval 28"/>
          <p:cNvSpPr>
            <a:spLocks noChangeArrowheads="1"/>
          </p:cNvSpPr>
          <p:nvPr/>
        </p:nvSpPr>
        <p:spPr bwMode="auto">
          <a:xfrm>
            <a:off x="8246124"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512132" y="3544542"/>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919284" y="4134126"/>
            <a:ext cx="766915" cy="329380"/>
          </a:xfrm>
          <a:prstGeom prst="wedgeRectCallout">
            <a:avLst>
              <a:gd name="adj1" fmla="val -57801"/>
              <a:gd name="adj2" fmla="val -1194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Sandy</a:t>
            </a:r>
          </a:p>
        </p:txBody>
      </p:sp>
      <p:sp>
        <p:nvSpPr>
          <p:cNvPr id="30" name="Oval 28"/>
          <p:cNvSpPr>
            <a:spLocks noChangeArrowheads="1"/>
          </p:cNvSpPr>
          <p:nvPr/>
        </p:nvSpPr>
        <p:spPr bwMode="auto">
          <a:xfrm>
            <a:off x="8749566" y="2999676"/>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8278782" y="2321859"/>
            <a:ext cx="766915" cy="402509"/>
          </a:xfrm>
          <a:prstGeom prst="wedgeRectCallout">
            <a:avLst>
              <a:gd name="adj1" fmla="val 21932"/>
              <a:gd name="adj2" fmla="val 98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 CATs</a:t>
            </a:r>
          </a:p>
        </p:txBody>
      </p:sp>
      <p:sp>
        <p:nvSpPr>
          <p:cNvPr id="33" name="Oval 28"/>
          <p:cNvSpPr>
            <a:spLocks noChangeArrowheads="1"/>
          </p:cNvSpPr>
          <p:nvPr/>
        </p:nvSpPr>
        <p:spPr bwMode="auto">
          <a:xfrm>
            <a:off x="9749944" y="3747184"/>
            <a:ext cx="307975" cy="533400"/>
          </a:xfrm>
          <a:prstGeom prst="ellipse">
            <a:avLst/>
          </a:prstGeom>
          <a:noFill/>
          <a:ln w="38100">
            <a:solidFill>
              <a:srgbClr val="FF6801"/>
            </a:solidFill>
            <a:round/>
            <a:headEnd/>
            <a:tailEnd/>
          </a:ln>
        </p:spPr>
        <p:txBody>
          <a:bodyPr wrap="none" anchor="ctr"/>
          <a:lstStyle/>
          <a:p>
            <a:endParaRPr lang="en-US"/>
          </a:p>
        </p:txBody>
      </p:sp>
      <p:sp>
        <p:nvSpPr>
          <p:cNvPr id="34" name="AutoShape 26"/>
          <p:cNvSpPr>
            <a:spLocks noChangeArrowheads="1"/>
          </p:cNvSpPr>
          <p:nvPr/>
        </p:nvSpPr>
        <p:spPr bwMode="blackWhite">
          <a:xfrm>
            <a:off x="9193626" y="1816194"/>
            <a:ext cx="985145" cy="1087124"/>
          </a:xfrm>
          <a:prstGeom prst="wedgeRectCallout">
            <a:avLst>
              <a:gd name="adj1" fmla="val 19876"/>
              <a:gd name="adj2" fmla="val 122450"/>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Harvey, Irma, Maria, CA Wildfires</a:t>
            </a:r>
          </a:p>
        </p:txBody>
      </p:sp>
      <p:sp>
        <p:nvSpPr>
          <p:cNvPr id="35" name="AutoShape 8"/>
          <p:cNvSpPr>
            <a:spLocks noChangeArrowheads="1"/>
          </p:cNvSpPr>
          <p:nvPr/>
        </p:nvSpPr>
        <p:spPr bwMode="blackWhite">
          <a:xfrm>
            <a:off x="10795142" y="3153838"/>
            <a:ext cx="1101604" cy="549823"/>
          </a:xfrm>
          <a:prstGeom prst="wedgeRectCallout">
            <a:avLst>
              <a:gd name="adj1" fmla="val -80940"/>
              <a:gd name="adj2" fmla="val 30450"/>
            </a:avLst>
          </a:prstGeom>
          <a:solidFill>
            <a:srgbClr val="225A7A"/>
          </a:soli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chemeClr val="bg1"/>
                </a:solidFill>
              </a:rPr>
              <a:t>2019 7.7%</a:t>
            </a:r>
          </a:p>
        </p:txBody>
      </p:sp>
      <p:sp>
        <p:nvSpPr>
          <p:cNvPr id="36" name="AutoShape 8"/>
          <p:cNvSpPr>
            <a:spLocks noChangeArrowheads="1"/>
          </p:cNvSpPr>
          <p:nvPr/>
        </p:nvSpPr>
        <p:spPr bwMode="blackWhite">
          <a:xfrm>
            <a:off x="10700424" y="4415475"/>
            <a:ext cx="1252795" cy="925205"/>
          </a:xfrm>
          <a:prstGeom prst="wedgeRectCallout">
            <a:avLst>
              <a:gd name="adj1" fmla="val -53246"/>
              <a:gd name="adj2" fmla="val -87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0000"/>
                </a:solidFill>
              </a:rPr>
              <a:t>2020:Q3 4.1% Covid-19</a:t>
            </a:r>
          </a:p>
        </p:txBody>
      </p:sp>
      <p:sp>
        <p:nvSpPr>
          <p:cNvPr id="37" name="Oval 28"/>
          <p:cNvSpPr>
            <a:spLocks noChangeArrowheads="1"/>
          </p:cNvSpPr>
          <p:nvPr/>
        </p:nvSpPr>
        <p:spPr bwMode="auto">
          <a:xfrm>
            <a:off x="10475887" y="387357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31188108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10" presetClass="entr" presetSubtype="0" fill="hold" grpId="0" nodeType="afterEffect">
                                  <p:stCondLst>
                                    <p:cond delay="70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1000"/>
                                        <p:tgtEl>
                                          <p:spTgt spid="33"/>
                                        </p:tgtEl>
                                      </p:cBhvr>
                                    </p:animEffect>
                                  </p:childTnLst>
                                </p:cTn>
                              </p:par>
                            </p:childTnLst>
                          </p:cTn>
                        </p:par>
                        <p:par>
                          <p:cTn id="100" fill="hold">
                            <p:stCondLst>
                              <p:cond delay="27600"/>
                            </p:stCondLst>
                            <p:childTnLst>
                              <p:par>
                                <p:cTn id="101" presetID="22" presetClass="entr" presetSubtype="1"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wipe(up)">
                                      <p:cBhvr>
                                        <p:cTn id="103" dur="500"/>
                                        <p:tgtEl>
                                          <p:spTgt spid="34"/>
                                        </p:tgtEl>
                                      </p:cBhvr>
                                    </p:animEffect>
                                  </p:childTnLst>
                                </p:cTn>
                              </p:par>
                            </p:childTnLst>
                          </p:cTn>
                        </p:par>
                        <p:par>
                          <p:cTn id="104" fill="hold">
                            <p:stCondLst>
                              <p:cond delay="28100"/>
                            </p:stCondLst>
                            <p:childTnLst>
                              <p:par>
                                <p:cTn id="105" presetID="10" presetClass="entr" presetSubtype="0" fill="hold" grpId="0" nodeType="afterEffect">
                                  <p:stCondLst>
                                    <p:cond delay="70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3" grpId="0" animBg="1"/>
      <p:bldP spid="34" grpId="0" animBg="1"/>
      <p:bldP spid="37"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8485" name="Rectangle 2"/>
          <p:cNvSpPr>
            <a:spLocks noGrp="1" noChangeArrowheads="1"/>
          </p:cNvSpPr>
          <p:nvPr>
            <p:ph type="title"/>
          </p:nvPr>
        </p:nvSpPr>
        <p:spPr/>
        <p:txBody>
          <a:bodyPr/>
          <a:lstStyle/>
          <a:p>
            <a:r>
              <a:rPr lang="en-US" altLang="en-US" dirty="0">
                <a:latin typeface="Arial" panose="020B0604020202020204" pitchFamily="34" charset="0"/>
              </a:rPr>
              <a:t>The Nation’s Judicial Hellholes</a:t>
            </a:r>
            <a:r>
              <a:rPr lang="en-US" altLang="en-US">
                <a:latin typeface="Arial" panose="020B0604020202020204" pitchFamily="34" charset="0"/>
              </a:rPr>
              <a:t>: 2019 – 2020  </a:t>
            </a:r>
            <a:endParaRPr lang="en-US" altLang="en-US" dirty="0">
              <a:latin typeface="Arial" panose="020B0604020202020204" pitchFamily="34" charset="0"/>
            </a:endParaRPr>
          </a:p>
        </p:txBody>
      </p:sp>
      <p:sp>
        <p:nvSpPr>
          <p:cNvPr id="139266" name="Rectangle 105"/>
          <p:cNvSpPr>
            <a:spLocks noGrp="1" noChangeArrowheads="1"/>
          </p:cNvSpPr>
          <p:nvPr>
            <p:ph type="dt" sz="half" idx="10"/>
          </p:nvPr>
        </p:nvSpPr>
        <p:spPr/>
        <p:txBody>
          <a:bodyPr/>
          <a:lstStyle/>
          <a:p>
            <a:pPr>
              <a:defRPr/>
            </a:pPr>
            <a:r>
              <a:rPr lang="en-US"/>
              <a:t>12/01/09 - 9pm</a:t>
            </a:r>
          </a:p>
        </p:txBody>
      </p:sp>
      <p:sp>
        <p:nvSpPr>
          <p:cNvPr id="139267"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39268" name="Rectangle 110"/>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1B1E00-BADD-4E92-A73F-59F8357A2B04}" type="slidenum">
              <a:rPr lang="en-US" altLang="en-US"/>
              <a:pPr/>
              <a:t>60</a:t>
            </a:fld>
            <a:endParaRPr lang="en-US" altLang="en-US"/>
          </a:p>
        </p:txBody>
      </p:sp>
      <p:grpSp>
        <p:nvGrpSpPr>
          <p:cNvPr id="148486" name="Group 3"/>
          <p:cNvGrpSpPr>
            <a:grpSpLocks/>
          </p:cNvGrpSpPr>
          <p:nvPr/>
        </p:nvGrpSpPr>
        <p:grpSpPr bwMode="auto">
          <a:xfrm>
            <a:off x="2851150" y="1697039"/>
            <a:ext cx="7334250" cy="4130675"/>
            <a:chOff x="691" y="950"/>
            <a:chExt cx="4194" cy="2361"/>
          </a:xfrm>
        </p:grpSpPr>
        <p:grpSp>
          <p:nvGrpSpPr>
            <p:cNvPr id="148525" name="Group 4"/>
            <p:cNvGrpSpPr>
              <a:grpSpLocks/>
            </p:cNvGrpSpPr>
            <p:nvPr/>
          </p:nvGrpSpPr>
          <p:grpSpPr bwMode="auto">
            <a:xfrm>
              <a:off x="691" y="2497"/>
              <a:ext cx="815" cy="764"/>
              <a:chOff x="395" y="1153"/>
              <a:chExt cx="207" cy="194"/>
            </a:xfrm>
          </p:grpSpPr>
          <p:sp>
            <p:nvSpPr>
              <p:cNvPr id="148579"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8580"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8581"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8582"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8526"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27"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28"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29"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30"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31"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32"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33"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34"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35"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36"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8537"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38"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8539"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8540"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8541"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42"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43"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44"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8545"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8546"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47"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48"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49"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50"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51"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52"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53"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54"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55"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56"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57"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58"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59"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60"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61"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62"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63"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64"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65"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66"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8567"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8568"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69"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70"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71"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8572"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73"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8574"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75"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76"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77"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8578"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8487" name="Rectangle 62"/>
          <p:cNvSpPr>
            <a:spLocks noChangeArrowheads="1"/>
          </p:cNvSpPr>
          <p:nvPr/>
        </p:nvSpPr>
        <p:spPr bwMode="auto">
          <a:xfrm>
            <a:off x="-163511" y="6575329"/>
            <a:ext cx="75692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 American Tort Reform Association; Risk and Uncertainty Management Center, Univ. of South Carolina.</a:t>
            </a:r>
          </a:p>
        </p:txBody>
      </p:sp>
      <p:grpSp>
        <p:nvGrpSpPr>
          <p:cNvPr id="148488" name="Group 63"/>
          <p:cNvGrpSpPr>
            <a:grpSpLocks/>
          </p:cNvGrpSpPr>
          <p:nvPr/>
        </p:nvGrpSpPr>
        <p:grpSpPr bwMode="auto">
          <a:xfrm>
            <a:off x="7128898" y="2727943"/>
            <a:ext cx="212725" cy="212725"/>
            <a:chOff x="3300" y="3702"/>
            <a:chExt cx="162" cy="162"/>
          </a:xfrm>
        </p:grpSpPr>
        <p:sp>
          <p:nvSpPr>
            <p:cNvPr id="148523"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latin typeface="Arial" charset="0"/>
                <a:cs typeface="Arial" charset="0"/>
              </a:endParaRPr>
            </a:p>
          </p:txBody>
        </p:sp>
      </p:grpSp>
      <p:grpSp>
        <p:nvGrpSpPr>
          <p:cNvPr id="148490" name="Group 72"/>
          <p:cNvGrpSpPr>
            <a:grpSpLocks/>
          </p:cNvGrpSpPr>
          <p:nvPr/>
        </p:nvGrpSpPr>
        <p:grpSpPr bwMode="auto">
          <a:xfrm>
            <a:off x="8920937" y="5317368"/>
            <a:ext cx="212725" cy="212725"/>
            <a:chOff x="3300" y="3702"/>
            <a:chExt cx="162" cy="162"/>
          </a:xfrm>
        </p:grpSpPr>
        <p:sp>
          <p:nvSpPr>
            <p:cNvPr id="148519" name="Oval 73"/>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91754" name="AutoShape 74"/>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latin typeface="Arial" charset="0"/>
                <a:cs typeface="Arial" charset="0"/>
              </a:endParaRPr>
            </a:p>
          </p:txBody>
        </p:sp>
      </p:grpSp>
      <p:grpSp>
        <p:nvGrpSpPr>
          <p:cNvPr id="148491" name="Group 75"/>
          <p:cNvGrpSpPr>
            <a:grpSpLocks/>
          </p:cNvGrpSpPr>
          <p:nvPr/>
        </p:nvGrpSpPr>
        <p:grpSpPr bwMode="auto">
          <a:xfrm>
            <a:off x="7724776" y="3173414"/>
            <a:ext cx="212725" cy="212725"/>
            <a:chOff x="3300" y="3702"/>
            <a:chExt cx="162" cy="162"/>
          </a:xfrm>
        </p:grpSpPr>
        <p:sp>
          <p:nvSpPr>
            <p:cNvPr id="148517"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latin typeface="Arial" charset="0"/>
                <a:cs typeface="Arial" charset="0"/>
              </a:endParaRPr>
            </a:p>
          </p:txBody>
        </p:sp>
      </p:grpSp>
      <p:grpSp>
        <p:nvGrpSpPr>
          <p:cNvPr id="148492" name="Group 81"/>
          <p:cNvGrpSpPr>
            <a:grpSpLocks/>
          </p:cNvGrpSpPr>
          <p:nvPr/>
        </p:nvGrpSpPr>
        <p:grpSpPr bwMode="auto">
          <a:xfrm>
            <a:off x="7274919" y="4848759"/>
            <a:ext cx="212725" cy="212725"/>
            <a:chOff x="3300" y="3702"/>
            <a:chExt cx="162" cy="162"/>
          </a:xfrm>
        </p:grpSpPr>
        <p:sp>
          <p:nvSpPr>
            <p:cNvPr id="148515"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latin typeface="Arial" charset="0"/>
                <a:cs typeface="Arial" charset="0"/>
              </a:endParaRPr>
            </a:p>
          </p:txBody>
        </p:sp>
      </p:grpSp>
      <p:sp>
        <p:nvSpPr>
          <p:cNvPr id="148493" name="Line 86"/>
          <p:cNvSpPr>
            <a:spLocks noChangeShapeType="1"/>
          </p:cNvSpPr>
          <p:nvPr/>
        </p:nvSpPr>
        <p:spPr bwMode="auto">
          <a:xfrm flipH="1" flipV="1">
            <a:off x="9077326" y="5587123"/>
            <a:ext cx="87312" cy="486652"/>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91767" name="Rectangle 87"/>
          <p:cNvSpPr>
            <a:spLocks noChangeArrowheads="1"/>
          </p:cNvSpPr>
          <p:nvPr/>
        </p:nvSpPr>
        <p:spPr bwMode="blackWhite">
          <a:xfrm>
            <a:off x="8663114" y="6039556"/>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Florida</a:t>
            </a:r>
            <a:endParaRPr lang="en-US" sz="1400" b="1" dirty="0">
              <a:solidFill>
                <a:schemeClr val="bg1"/>
              </a:solidFill>
            </a:endParaRPr>
          </a:p>
        </p:txBody>
      </p:sp>
      <p:sp>
        <p:nvSpPr>
          <p:cNvPr id="148495" name="Freeform 88"/>
          <p:cNvSpPr>
            <a:spLocks/>
          </p:cNvSpPr>
          <p:nvPr/>
        </p:nvSpPr>
        <p:spPr bwMode="auto">
          <a:xfrm>
            <a:off x="9680520" y="1765841"/>
            <a:ext cx="631825" cy="1317625"/>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498" name="Freeform 92"/>
          <p:cNvSpPr>
            <a:spLocks/>
          </p:cNvSpPr>
          <p:nvPr/>
        </p:nvSpPr>
        <p:spPr bwMode="auto">
          <a:xfrm>
            <a:off x="7134226" y="1722438"/>
            <a:ext cx="555625" cy="1562100"/>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1773" name="Rectangle 93"/>
          <p:cNvSpPr>
            <a:spLocks noChangeArrowheads="1"/>
          </p:cNvSpPr>
          <p:nvPr/>
        </p:nvSpPr>
        <p:spPr bwMode="blackWhite">
          <a:xfrm>
            <a:off x="5797551" y="872444"/>
            <a:ext cx="1444625" cy="957944"/>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a:solidFill>
                  <a:schemeClr val="bg1"/>
                </a:solidFill>
              </a:rPr>
              <a:t>Cook, Madison  &amp; St. Clair Counties</a:t>
            </a:r>
          </a:p>
        </p:txBody>
      </p:sp>
      <p:sp>
        <p:nvSpPr>
          <p:cNvPr id="148500" name="Line 96"/>
          <p:cNvSpPr>
            <a:spLocks noChangeShapeType="1"/>
          </p:cNvSpPr>
          <p:nvPr/>
        </p:nvSpPr>
        <p:spPr bwMode="auto">
          <a:xfrm flipH="1" flipV="1">
            <a:off x="7405916" y="5099903"/>
            <a:ext cx="18209" cy="570267"/>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91777" name="Rectangle 97"/>
          <p:cNvSpPr>
            <a:spLocks noChangeArrowheads="1"/>
          </p:cNvSpPr>
          <p:nvPr/>
        </p:nvSpPr>
        <p:spPr bwMode="blackWhite">
          <a:xfrm>
            <a:off x="6796827" y="5677099"/>
            <a:ext cx="1444625" cy="531643"/>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Louisiana</a:t>
            </a:r>
            <a:endParaRPr lang="en-US" sz="1400" b="1" dirty="0">
              <a:solidFill>
                <a:schemeClr val="bg1"/>
              </a:solidFill>
            </a:endParaRPr>
          </a:p>
        </p:txBody>
      </p:sp>
      <p:grpSp>
        <p:nvGrpSpPr>
          <p:cNvPr id="9" name="Group 98"/>
          <p:cNvGrpSpPr>
            <a:grpSpLocks/>
          </p:cNvGrpSpPr>
          <p:nvPr/>
        </p:nvGrpSpPr>
        <p:grpSpPr bwMode="auto">
          <a:xfrm>
            <a:off x="207446" y="1310016"/>
            <a:ext cx="2397573" cy="4037431"/>
            <a:chOff x="100" y="760"/>
            <a:chExt cx="1640" cy="2676"/>
          </a:xfrm>
        </p:grpSpPr>
        <p:sp>
          <p:nvSpPr>
            <p:cNvPr id="148509"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10"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altLang="en-US" b="1">
                  <a:solidFill>
                    <a:srgbClr val="FFFFFF"/>
                  </a:solidFill>
                </a:rPr>
                <a:t>Watch List</a:t>
              </a:r>
            </a:p>
          </p:txBody>
        </p:sp>
        <p:sp>
          <p:nvSpPr>
            <p:cNvPr id="148511" name="Text Box 101"/>
            <p:cNvSpPr txBox="1">
              <a:spLocks noChangeArrowheads="1"/>
            </p:cNvSpPr>
            <p:nvPr/>
          </p:nvSpPr>
          <p:spPr bwMode="auto">
            <a:xfrm>
              <a:off x="127" y="1079"/>
              <a:ext cx="1613" cy="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rIns="45720">
              <a:spAutoFit/>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5000"/>
                </a:spcBef>
                <a:buClr>
                  <a:schemeClr val="accent2"/>
                </a:buClr>
                <a:buFont typeface="Wingdings" panose="05000000000000000000" pitchFamily="2" charset="2"/>
                <a:buChar char="n"/>
              </a:pPr>
              <a:r>
                <a:rPr lang="en-US" altLang="en-US" sz="1500" dirty="0"/>
                <a:t>CO Supreme Court</a:t>
              </a:r>
            </a:p>
            <a:p>
              <a:pPr>
                <a:lnSpc>
                  <a:spcPct val="90000"/>
                </a:lnSpc>
                <a:spcBef>
                  <a:spcPct val="25000"/>
                </a:spcBef>
                <a:buClr>
                  <a:schemeClr val="accent2"/>
                </a:buClr>
                <a:buFont typeface="Wingdings" panose="05000000000000000000" pitchFamily="2" charset="2"/>
                <a:buChar char="n"/>
              </a:pPr>
              <a:r>
                <a:rPr lang="en-US" altLang="en-US" sz="1500" dirty="0"/>
                <a:t>Florida</a:t>
              </a:r>
            </a:p>
            <a:p>
              <a:pPr>
                <a:lnSpc>
                  <a:spcPct val="90000"/>
                </a:lnSpc>
                <a:spcBef>
                  <a:spcPct val="25000"/>
                </a:spcBef>
                <a:buClr>
                  <a:schemeClr val="accent2"/>
                </a:buClr>
                <a:buFont typeface="Wingdings" panose="05000000000000000000" pitchFamily="2" charset="2"/>
                <a:buChar char="n"/>
              </a:pPr>
              <a:r>
                <a:rPr lang="en-US" altLang="en-US" sz="1500" dirty="0"/>
                <a:t>MD General </a:t>
              </a:r>
              <a:r>
                <a:rPr lang="en-US" altLang="en-US" sz="1500" dirty="0" err="1"/>
                <a:t>Assem</a:t>
              </a:r>
              <a:r>
                <a:rPr lang="en-US" altLang="en-US" sz="1500" dirty="0"/>
                <a:t>.</a:t>
              </a:r>
            </a:p>
            <a:p>
              <a:pPr>
                <a:lnSpc>
                  <a:spcPct val="90000"/>
                </a:lnSpc>
                <a:spcBef>
                  <a:spcPct val="25000"/>
                </a:spcBef>
                <a:buClr>
                  <a:schemeClr val="accent2"/>
                </a:buClr>
                <a:buFont typeface="Wingdings" panose="05000000000000000000" pitchFamily="2" charset="2"/>
                <a:buChar char="n"/>
              </a:pPr>
              <a:r>
                <a:rPr lang="en-US" altLang="en-US" sz="1500" dirty="0"/>
                <a:t>MT Supreme Court</a:t>
              </a:r>
            </a:p>
            <a:p>
              <a:pPr>
                <a:lnSpc>
                  <a:spcPct val="90000"/>
                </a:lnSpc>
                <a:spcBef>
                  <a:spcPct val="25000"/>
                </a:spcBef>
                <a:buClr>
                  <a:schemeClr val="accent2"/>
                </a:buClr>
                <a:buFont typeface="Wingdings" panose="05000000000000000000" pitchFamily="2" charset="2"/>
                <a:buChar char="n"/>
              </a:pPr>
              <a:r>
                <a:rPr lang="en-US" altLang="en-US" sz="1500" dirty="0"/>
                <a:t>PA Supreme Court</a:t>
              </a:r>
            </a:p>
            <a:p>
              <a:pPr>
                <a:lnSpc>
                  <a:spcPct val="90000"/>
                </a:lnSpc>
                <a:spcBef>
                  <a:spcPct val="25000"/>
                </a:spcBef>
                <a:buClr>
                  <a:schemeClr val="accent2"/>
                </a:buClr>
                <a:buFont typeface="Wingdings" panose="05000000000000000000" pitchFamily="2" charset="2"/>
                <a:buChar char="n"/>
              </a:pPr>
              <a:r>
                <a:rPr lang="en-US" altLang="en-US" sz="1500" dirty="0"/>
                <a:t>WV Supreme Ct.</a:t>
              </a:r>
            </a:p>
          </p:txBody>
        </p:sp>
        <p:sp>
          <p:nvSpPr>
            <p:cNvPr id="148512"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13"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5000"/>
                </a:spcBef>
              </a:pPr>
              <a:r>
                <a:rPr lang="en-US" altLang="en-US" b="1" dirty="0">
                  <a:solidFill>
                    <a:srgbClr val="FFFFFF"/>
                  </a:solidFill>
                </a:rPr>
                <a:t>Dishonorable Mention</a:t>
              </a:r>
            </a:p>
          </p:txBody>
        </p:sp>
        <p:sp>
          <p:nvSpPr>
            <p:cNvPr id="148514" name="Text Box 104"/>
            <p:cNvSpPr txBox="1">
              <a:spLocks noChangeArrowheads="1"/>
            </p:cNvSpPr>
            <p:nvPr/>
          </p:nvSpPr>
          <p:spPr bwMode="auto">
            <a:xfrm>
              <a:off x="127" y="2709"/>
              <a:ext cx="1369"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5000"/>
                </a:spcBef>
                <a:buClr>
                  <a:schemeClr val="accent2"/>
                </a:buClr>
                <a:buFont typeface="Wingdings" panose="05000000000000000000" pitchFamily="2" charset="2"/>
                <a:buChar char="n"/>
              </a:pPr>
              <a:r>
                <a:rPr lang="en-US" altLang="en-US" sz="1500" dirty="0"/>
                <a:t>AK Supreme Court</a:t>
              </a:r>
            </a:p>
            <a:p>
              <a:pPr>
                <a:lnSpc>
                  <a:spcPct val="90000"/>
                </a:lnSpc>
                <a:spcBef>
                  <a:spcPct val="25000"/>
                </a:spcBef>
                <a:buClr>
                  <a:schemeClr val="accent2"/>
                </a:buClr>
                <a:buFont typeface="Wingdings" panose="05000000000000000000" pitchFamily="2" charset="2"/>
                <a:buChar char="n"/>
              </a:pPr>
              <a:r>
                <a:rPr lang="en-US" altLang="en-US" sz="1500" dirty="0"/>
                <a:t>KS Supreme Court</a:t>
              </a:r>
            </a:p>
            <a:p>
              <a:pPr>
                <a:lnSpc>
                  <a:spcPct val="90000"/>
                </a:lnSpc>
                <a:spcBef>
                  <a:spcPct val="25000"/>
                </a:spcBef>
                <a:buClr>
                  <a:schemeClr val="accent2"/>
                </a:buClr>
                <a:buFont typeface="Wingdings" panose="05000000000000000000" pitchFamily="2" charset="2"/>
                <a:buChar char="n"/>
              </a:pPr>
              <a:r>
                <a:rPr lang="en-US" altLang="en-US" sz="1500" dirty="0"/>
                <a:t>OR Supreme Court</a:t>
              </a:r>
            </a:p>
            <a:p>
              <a:pPr>
                <a:lnSpc>
                  <a:spcPct val="90000"/>
                </a:lnSpc>
                <a:spcBef>
                  <a:spcPct val="25000"/>
                </a:spcBef>
                <a:buClr>
                  <a:schemeClr val="accent2"/>
                </a:buClr>
                <a:buFont typeface="Wingdings" panose="05000000000000000000" pitchFamily="2" charset="2"/>
                <a:buChar char="n"/>
              </a:pPr>
              <a:endParaRPr lang="en-US" altLang="en-US" sz="1500" dirty="0"/>
            </a:p>
          </p:txBody>
        </p:sp>
      </p:grpSp>
      <p:sp>
        <p:nvSpPr>
          <p:cNvPr id="148503" name="Line 84"/>
          <p:cNvSpPr>
            <a:spLocks noChangeShapeType="1"/>
          </p:cNvSpPr>
          <p:nvPr/>
        </p:nvSpPr>
        <p:spPr bwMode="auto">
          <a:xfrm flipH="1">
            <a:off x="7305173" y="2119256"/>
            <a:ext cx="841186" cy="621661"/>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09" name="Rectangle 89"/>
          <p:cNvSpPr>
            <a:spLocks noChangeArrowheads="1"/>
          </p:cNvSpPr>
          <p:nvPr/>
        </p:nvSpPr>
        <p:spPr bwMode="blackWhite">
          <a:xfrm>
            <a:off x="7359679" y="1229911"/>
            <a:ext cx="1444625" cy="913362"/>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Minnesota Supreme Ct./Twin Cities</a:t>
            </a:r>
            <a:endParaRPr lang="en-US" sz="1400" b="1" dirty="0">
              <a:solidFill>
                <a:schemeClr val="bg1"/>
              </a:solidFill>
            </a:endParaRPr>
          </a:p>
        </p:txBody>
      </p:sp>
      <p:sp>
        <p:nvSpPr>
          <p:cNvPr id="110" name="Rectangle 89"/>
          <p:cNvSpPr>
            <a:spLocks noChangeArrowheads="1"/>
          </p:cNvSpPr>
          <p:nvPr/>
        </p:nvSpPr>
        <p:spPr bwMode="blackWhite">
          <a:xfrm>
            <a:off x="9077326" y="1445485"/>
            <a:ext cx="1495425" cy="354741"/>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NYC</a:t>
            </a:r>
          </a:p>
        </p:txBody>
      </p:sp>
      <p:grpSp>
        <p:nvGrpSpPr>
          <p:cNvPr id="148506" name="Group 63"/>
          <p:cNvGrpSpPr>
            <a:grpSpLocks/>
          </p:cNvGrpSpPr>
          <p:nvPr/>
        </p:nvGrpSpPr>
        <p:grpSpPr bwMode="auto">
          <a:xfrm>
            <a:off x="9439914" y="2981923"/>
            <a:ext cx="212725" cy="212725"/>
            <a:chOff x="3300" y="3702"/>
            <a:chExt cx="162" cy="162"/>
          </a:xfrm>
        </p:grpSpPr>
        <p:sp>
          <p:nvSpPr>
            <p:cNvPr id="148507"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latin typeface="Arial" charset="0"/>
                <a:cs typeface="Arial" charset="0"/>
              </a:endParaRPr>
            </a:p>
          </p:txBody>
        </p:sp>
      </p:grpSp>
      <p:grpSp>
        <p:nvGrpSpPr>
          <p:cNvPr id="103" name="Group 75"/>
          <p:cNvGrpSpPr>
            <a:grpSpLocks/>
          </p:cNvGrpSpPr>
          <p:nvPr/>
        </p:nvGrpSpPr>
        <p:grpSpPr bwMode="auto">
          <a:xfrm>
            <a:off x="7629204" y="3558286"/>
            <a:ext cx="212725" cy="212725"/>
            <a:chOff x="3300" y="3702"/>
            <a:chExt cx="162" cy="162"/>
          </a:xfrm>
        </p:grpSpPr>
        <p:sp>
          <p:nvSpPr>
            <p:cNvPr id="104"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5"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latin typeface="Arial" charset="0"/>
                <a:cs typeface="Arial" charset="0"/>
              </a:endParaRPr>
            </a:p>
          </p:txBody>
        </p:sp>
      </p:grpSp>
      <p:sp>
        <p:nvSpPr>
          <p:cNvPr id="106" name="Rectangle 87"/>
          <p:cNvSpPr>
            <a:spLocks noChangeArrowheads="1"/>
          </p:cNvSpPr>
          <p:nvPr/>
        </p:nvSpPr>
        <p:spPr bwMode="blackWhite">
          <a:xfrm>
            <a:off x="5621900" y="3473646"/>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St. Louis</a:t>
            </a:r>
            <a:endParaRPr lang="en-US" sz="1400" b="1" dirty="0">
              <a:solidFill>
                <a:schemeClr val="bg1"/>
              </a:solidFill>
            </a:endParaRPr>
          </a:p>
        </p:txBody>
      </p:sp>
      <p:grpSp>
        <p:nvGrpSpPr>
          <p:cNvPr id="107" name="Group 75"/>
          <p:cNvGrpSpPr>
            <a:grpSpLocks/>
          </p:cNvGrpSpPr>
          <p:nvPr/>
        </p:nvGrpSpPr>
        <p:grpSpPr bwMode="auto">
          <a:xfrm>
            <a:off x="7471605" y="3679909"/>
            <a:ext cx="212725" cy="212725"/>
            <a:chOff x="3300" y="3702"/>
            <a:chExt cx="162" cy="162"/>
          </a:xfrm>
        </p:grpSpPr>
        <p:sp>
          <p:nvSpPr>
            <p:cNvPr id="108"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1"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latin typeface="Arial" charset="0"/>
                <a:cs typeface="Arial" charset="0"/>
              </a:endParaRPr>
            </a:p>
          </p:txBody>
        </p:sp>
      </p:grpSp>
      <p:sp>
        <p:nvSpPr>
          <p:cNvPr id="112" name="Line 86"/>
          <p:cNvSpPr>
            <a:spLocks noChangeShapeType="1"/>
          </p:cNvSpPr>
          <p:nvPr/>
        </p:nvSpPr>
        <p:spPr bwMode="auto">
          <a:xfrm>
            <a:off x="7025675" y="3728820"/>
            <a:ext cx="458925" cy="48994"/>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114" name="Group 63"/>
          <p:cNvGrpSpPr>
            <a:grpSpLocks/>
          </p:cNvGrpSpPr>
          <p:nvPr/>
        </p:nvGrpSpPr>
        <p:grpSpPr bwMode="auto">
          <a:xfrm>
            <a:off x="9313348" y="3242810"/>
            <a:ext cx="212725" cy="212725"/>
            <a:chOff x="3300" y="3702"/>
            <a:chExt cx="162" cy="162"/>
          </a:xfrm>
        </p:grpSpPr>
        <p:sp>
          <p:nvSpPr>
            <p:cNvPr id="11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6"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latin typeface="Arial" charset="0"/>
                <a:cs typeface="Arial" charset="0"/>
              </a:endParaRPr>
            </a:p>
          </p:txBody>
        </p:sp>
      </p:grpSp>
      <p:sp>
        <p:nvSpPr>
          <p:cNvPr id="118" name="Line 86"/>
          <p:cNvSpPr>
            <a:spLocks noChangeShapeType="1"/>
          </p:cNvSpPr>
          <p:nvPr/>
        </p:nvSpPr>
        <p:spPr bwMode="auto">
          <a:xfrm flipH="1" flipV="1">
            <a:off x="9536132" y="3444014"/>
            <a:ext cx="432158" cy="524983"/>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19" name="Rectangle 87"/>
          <p:cNvSpPr>
            <a:spLocks noChangeArrowheads="1"/>
          </p:cNvSpPr>
          <p:nvPr/>
        </p:nvSpPr>
        <p:spPr bwMode="blackWhite">
          <a:xfrm>
            <a:off x="9825038" y="3772332"/>
            <a:ext cx="1643065" cy="802708"/>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Philadelphia Court of Common Pleas</a:t>
            </a:r>
            <a:endParaRPr lang="en-US" sz="1400" b="1" dirty="0">
              <a:solidFill>
                <a:schemeClr val="bg1"/>
              </a:solidFill>
            </a:endParaRPr>
          </a:p>
        </p:txBody>
      </p:sp>
      <p:grpSp>
        <p:nvGrpSpPr>
          <p:cNvPr id="120" name="Group 63"/>
          <p:cNvGrpSpPr>
            <a:grpSpLocks/>
          </p:cNvGrpSpPr>
          <p:nvPr/>
        </p:nvGrpSpPr>
        <p:grpSpPr bwMode="auto">
          <a:xfrm>
            <a:off x="9543238" y="3193736"/>
            <a:ext cx="212725" cy="212725"/>
            <a:chOff x="3300" y="3702"/>
            <a:chExt cx="162" cy="162"/>
          </a:xfrm>
        </p:grpSpPr>
        <p:sp>
          <p:nvSpPr>
            <p:cNvPr id="121"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latin typeface="Arial" charset="0"/>
                <a:cs typeface="Arial" charset="0"/>
              </a:endParaRPr>
            </a:p>
          </p:txBody>
        </p:sp>
      </p:grpSp>
      <p:sp>
        <p:nvSpPr>
          <p:cNvPr id="123" name="Rectangle 87"/>
          <p:cNvSpPr>
            <a:spLocks noChangeArrowheads="1"/>
          </p:cNvSpPr>
          <p:nvPr/>
        </p:nvSpPr>
        <p:spPr bwMode="blackWhite">
          <a:xfrm>
            <a:off x="10535377" y="3149813"/>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New Jersey Legislature</a:t>
            </a:r>
            <a:endParaRPr lang="en-US" sz="1400" b="1" dirty="0">
              <a:solidFill>
                <a:schemeClr val="bg1"/>
              </a:solidFill>
            </a:endParaRPr>
          </a:p>
        </p:txBody>
      </p:sp>
      <p:sp>
        <p:nvSpPr>
          <p:cNvPr id="124" name="Line 86"/>
          <p:cNvSpPr>
            <a:spLocks noChangeShapeType="1"/>
          </p:cNvSpPr>
          <p:nvPr/>
        </p:nvSpPr>
        <p:spPr bwMode="auto">
          <a:xfrm flipH="1" flipV="1">
            <a:off x="9800674" y="3341610"/>
            <a:ext cx="819643" cy="70173"/>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17" name="Rectangle 87"/>
          <p:cNvSpPr>
            <a:spLocks noChangeArrowheads="1"/>
          </p:cNvSpPr>
          <p:nvPr/>
        </p:nvSpPr>
        <p:spPr bwMode="blackWhite">
          <a:xfrm>
            <a:off x="4543268" y="4062148"/>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Oklahoma</a:t>
            </a:r>
            <a:endParaRPr lang="en-US" sz="1400" b="1" dirty="0">
              <a:solidFill>
                <a:schemeClr val="bg1"/>
              </a:solidFill>
            </a:endParaRPr>
          </a:p>
        </p:txBody>
      </p:sp>
      <p:grpSp>
        <p:nvGrpSpPr>
          <p:cNvPr id="125" name="Group 75"/>
          <p:cNvGrpSpPr>
            <a:grpSpLocks/>
          </p:cNvGrpSpPr>
          <p:nvPr/>
        </p:nvGrpSpPr>
        <p:grpSpPr bwMode="auto">
          <a:xfrm>
            <a:off x="6653626" y="4121558"/>
            <a:ext cx="212725" cy="212725"/>
            <a:chOff x="3300" y="3702"/>
            <a:chExt cx="162" cy="162"/>
          </a:xfrm>
        </p:grpSpPr>
        <p:sp>
          <p:nvSpPr>
            <p:cNvPr id="126"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latin typeface="Arial" charset="0"/>
                <a:cs typeface="Arial" charset="0"/>
              </a:endParaRPr>
            </a:p>
          </p:txBody>
        </p:sp>
      </p:grpSp>
      <p:sp>
        <p:nvSpPr>
          <p:cNvPr id="128" name="Line 86"/>
          <p:cNvSpPr>
            <a:spLocks noChangeShapeType="1"/>
          </p:cNvSpPr>
          <p:nvPr/>
        </p:nvSpPr>
        <p:spPr bwMode="auto">
          <a:xfrm flipV="1">
            <a:off x="6002018" y="4236812"/>
            <a:ext cx="610570" cy="46054"/>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29" name="Rectangle 89"/>
          <p:cNvSpPr>
            <a:spLocks noChangeArrowheads="1"/>
          </p:cNvSpPr>
          <p:nvPr/>
        </p:nvSpPr>
        <p:spPr bwMode="blackWhite">
          <a:xfrm>
            <a:off x="2726744" y="2428349"/>
            <a:ext cx="1444625" cy="456913"/>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California</a:t>
            </a:r>
            <a:endParaRPr lang="en-US" sz="1400" b="1" dirty="0">
              <a:solidFill>
                <a:schemeClr val="bg1"/>
              </a:solidFill>
            </a:endParaRPr>
          </a:p>
        </p:txBody>
      </p:sp>
      <p:grpSp>
        <p:nvGrpSpPr>
          <p:cNvPr id="130" name="Group 63"/>
          <p:cNvGrpSpPr>
            <a:grpSpLocks/>
          </p:cNvGrpSpPr>
          <p:nvPr/>
        </p:nvGrpSpPr>
        <p:grpSpPr bwMode="auto">
          <a:xfrm>
            <a:off x="3734890" y="3375513"/>
            <a:ext cx="212725" cy="212725"/>
            <a:chOff x="3300" y="3702"/>
            <a:chExt cx="162" cy="162"/>
          </a:xfrm>
        </p:grpSpPr>
        <p:sp>
          <p:nvSpPr>
            <p:cNvPr id="131"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2"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latin typeface="Arial" charset="0"/>
                <a:cs typeface="Arial" charset="0"/>
              </a:endParaRPr>
            </a:p>
          </p:txBody>
        </p:sp>
      </p:grpSp>
      <p:sp>
        <p:nvSpPr>
          <p:cNvPr id="133" name="Line 86"/>
          <p:cNvSpPr>
            <a:spLocks noChangeShapeType="1"/>
          </p:cNvSpPr>
          <p:nvPr/>
        </p:nvSpPr>
        <p:spPr bwMode="auto">
          <a:xfrm>
            <a:off x="3429880" y="2877055"/>
            <a:ext cx="341111" cy="498458"/>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712454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16386" name="Rectangle 2"/>
          <p:cNvSpPr>
            <a:spLocks noGrp="1" noChangeArrowheads="1"/>
          </p:cNvSpPr>
          <p:nvPr>
            <p:ph type="title"/>
          </p:nvPr>
        </p:nvSpPr>
        <p:spPr>
          <a:xfrm>
            <a:off x="273885" y="165391"/>
            <a:ext cx="7313612" cy="838200"/>
          </a:xfrm>
        </p:spPr>
        <p:txBody>
          <a:bodyPr/>
          <a:lstStyle/>
          <a:p>
            <a:r>
              <a:rPr lang="en-US" altLang="en-US" dirty="0">
                <a:latin typeface="Arial" panose="020B0604020202020204" pitchFamily="34" charset="0"/>
              </a:rPr>
              <a:t>Shareholder Class Action Lawsuits*</a:t>
            </a:r>
          </a:p>
        </p:txBody>
      </p:sp>
      <p:sp>
        <p:nvSpPr>
          <p:cNvPr id="61444" name="Text Box 3"/>
          <p:cNvSpPr txBox="1">
            <a:spLocks noChangeArrowheads="1"/>
          </p:cNvSpPr>
          <p:nvPr/>
        </p:nvSpPr>
        <p:spPr bwMode="auto">
          <a:xfrm>
            <a:off x="273885" y="6426471"/>
            <a:ext cx="10781654"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dirty="0"/>
              <a:t>*As of Feb. 1, 2021.</a:t>
            </a:r>
          </a:p>
          <a:p>
            <a:pPr eaLnBrk="1" hangingPunct="1"/>
            <a:r>
              <a:rPr lang="en-US" altLang="en-US" sz="1100" dirty="0"/>
              <a:t>Source: Stanford University School of Law (securities.stanford.edu); Risk and Uncertainty Management Center, Univ. of South Carolina.</a:t>
            </a:r>
          </a:p>
        </p:txBody>
      </p:sp>
      <p:graphicFrame>
        <p:nvGraphicFramePr>
          <p:cNvPr id="61442" name="Object 2"/>
          <p:cNvGraphicFramePr>
            <a:graphicFrameLocks noChangeAspect="1"/>
          </p:cNvGraphicFramePr>
          <p:nvPr>
            <p:extLst>
              <p:ext uri="{D42A27DB-BD31-4B8C-83A1-F6EECF244321}">
                <p14:modId xmlns:p14="http://schemas.microsoft.com/office/powerpoint/2010/main" val="2721694433"/>
              </p:ext>
            </p:extLst>
          </p:nvPr>
        </p:nvGraphicFramePr>
        <p:xfrm>
          <a:off x="304939" y="1288775"/>
          <a:ext cx="10781655" cy="5495282"/>
        </p:xfrm>
        <a:graphic>
          <a:graphicData uri="http://schemas.openxmlformats.org/presentationml/2006/ole">
            <mc:AlternateContent xmlns:mc="http://schemas.openxmlformats.org/markup-compatibility/2006">
              <mc:Choice xmlns:v="urn:schemas-microsoft-com:vml" Requires="v">
                <p:oleObj name="Chart" r:id="rId2" imgW="6419733" imgH="4057858" progId="MSGraph.Chart.8">
                  <p:embed followColorScheme="full"/>
                </p:oleObj>
              </mc:Choice>
              <mc:Fallback>
                <p:oleObj name="Chart" r:id="rId2" imgW="6419733" imgH="4057858" progId="MSGraph.Chart.8">
                  <p:embed followColorScheme="full"/>
                  <p:pic>
                    <p:nvPicPr>
                      <p:cNvPr id="61442" name="Object 2"/>
                      <p:cNvPicPr>
                        <a:picLocks noChangeAspect="1" noChangeArrowheads="1"/>
                      </p:cNvPicPr>
                      <p:nvPr/>
                    </p:nvPicPr>
                    <p:blipFill>
                      <a:blip r:embed="rId3"/>
                      <a:srcRect/>
                      <a:stretch>
                        <a:fillRect/>
                      </a:stretch>
                    </p:blipFill>
                    <p:spPr bwMode="auto">
                      <a:xfrm>
                        <a:off x="304939" y="1288775"/>
                        <a:ext cx="10781655" cy="5495282"/>
                      </a:xfrm>
                      <a:prstGeom prst="rect">
                        <a:avLst/>
                      </a:prstGeom>
                      <a:noFill/>
                      <a:ln>
                        <a:noFill/>
                      </a:ln>
                      <a:effectLst/>
                    </p:spPr>
                  </p:pic>
                </p:oleObj>
              </mc:Fallback>
            </mc:AlternateContent>
          </a:graphicData>
        </a:graphic>
      </p:graphicFrame>
      <p:sp>
        <p:nvSpPr>
          <p:cNvPr id="6" name="AutoShape 8"/>
          <p:cNvSpPr>
            <a:spLocks noChangeArrowheads="1"/>
          </p:cNvSpPr>
          <p:nvPr/>
        </p:nvSpPr>
        <p:spPr bwMode="blackWhite">
          <a:xfrm>
            <a:off x="5354470" y="1542672"/>
            <a:ext cx="3036592" cy="1634508"/>
          </a:xfrm>
          <a:prstGeom prst="wedgeRectCallout">
            <a:avLst>
              <a:gd name="adj1" fmla="val 87795"/>
              <a:gd name="adj2" fmla="val 315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Shareholder litigation is surging, in part due to suits associated with M&amp;A activity.  Major implications for D&amp;O coverage.</a:t>
            </a:r>
          </a:p>
        </p:txBody>
      </p:sp>
      <p:sp>
        <p:nvSpPr>
          <p:cNvPr id="7" name="TextBox 6"/>
          <p:cNvSpPr txBox="1"/>
          <p:nvPr/>
        </p:nvSpPr>
        <p:spPr>
          <a:xfrm>
            <a:off x="2046414" y="1853741"/>
            <a:ext cx="2259652" cy="1323439"/>
          </a:xfrm>
          <a:prstGeom prst="rect">
            <a:avLst/>
          </a:prstGeom>
          <a:solidFill>
            <a:srgbClr val="C00000"/>
          </a:solidFill>
        </p:spPr>
        <p:txBody>
          <a:bodyPr wrap="square" rtlCol="0">
            <a:spAutoFit/>
          </a:bodyPr>
          <a:lstStyle/>
          <a:p>
            <a:pPr algn="ctr"/>
            <a:r>
              <a:rPr lang="en-US" sz="2000" b="1" dirty="0">
                <a:solidFill>
                  <a:schemeClr val="bg1"/>
                </a:solidFill>
              </a:rPr>
              <a:t>Late 1990s:  Tech IPO Flops</a:t>
            </a:r>
          </a:p>
          <a:p>
            <a:pPr algn="ctr"/>
            <a:r>
              <a:rPr lang="en-US" sz="2000" b="1" dirty="0">
                <a:solidFill>
                  <a:schemeClr val="bg1"/>
                </a:solidFill>
              </a:rPr>
              <a:t>Y2K</a:t>
            </a:r>
          </a:p>
          <a:p>
            <a:pPr algn="ctr"/>
            <a:r>
              <a:rPr lang="en-US" sz="2000" b="1" dirty="0">
                <a:solidFill>
                  <a:schemeClr val="bg1"/>
                </a:solidFill>
              </a:rPr>
              <a:t>Increase in M&amp;A</a:t>
            </a:r>
          </a:p>
        </p:txBody>
      </p:sp>
      <p:sp>
        <p:nvSpPr>
          <p:cNvPr id="8" name="TextBox 7"/>
          <p:cNvSpPr txBox="1"/>
          <p:nvPr/>
        </p:nvSpPr>
        <p:spPr>
          <a:xfrm>
            <a:off x="9875346" y="42135"/>
            <a:ext cx="2259652" cy="2554545"/>
          </a:xfrm>
          <a:prstGeom prst="rect">
            <a:avLst/>
          </a:prstGeom>
          <a:solidFill>
            <a:srgbClr val="C00000"/>
          </a:solidFill>
        </p:spPr>
        <p:txBody>
          <a:bodyPr wrap="square" rtlCol="0">
            <a:spAutoFit/>
          </a:bodyPr>
          <a:lstStyle/>
          <a:p>
            <a:pPr algn="ctr"/>
            <a:r>
              <a:rPr lang="en-US" sz="2000" b="1" u="sng" dirty="0">
                <a:solidFill>
                  <a:schemeClr val="bg1"/>
                </a:solidFill>
              </a:rPr>
              <a:t>Recent</a:t>
            </a:r>
          </a:p>
          <a:p>
            <a:pPr algn="ctr"/>
            <a:r>
              <a:rPr lang="en-US" sz="2000" b="1" dirty="0">
                <a:solidFill>
                  <a:schemeClr val="bg1"/>
                </a:solidFill>
              </a:rPr>
              <a:t>COVID-19</a:t>
            </a:r>
          </a:p>
          <a:p>
            <a:pPr algn="ctr"/>
            <a:r>
              <a:rPr lang="en-US" sz="2000" b="1" dirty="0">
                <a:solidFill>
                  <a:schemeClr val="bg1"/>
                </a:solidFill>
              </a:rPr>
              <a:t>Cannabis</a:t>
            </a:r>
          </a:p>
          <a:p>
            <a:pPr algn="ctr"/>
            <a:r>
              <a:rPr lang="en-US" sz="2000" b="1" dirty="0">
                <a:solidFill>
                  <a:schemeClr val="bg1"/>
                </a:solidFill>
              </a:rPr>
              <a:t>Opioids</a:t>
            </a:r>
          </a:p>
          <a:p>
            <a:pPr algn="ctr"/>
            <a:r>
              <a:rPr lang="en-US" sz="2000" b="1" dirty="0">
                <a:solidFill>
                  <a:schemeClr val="bg1"/>
                </a:solidFill>
              </a:rPr>
              <a:t>Data Breach </a:t>
            </a:r>
          </a:p>
          <a:p>
            <a:pPr algn="ctr"/>
            <a:r>
              <a:rPr lang="en-US" sz="2000" b="1" dirty="0" err="1">
                <a:solidFill>
                  <a:schemeClr val="bg1"/>
                </a:solidFill>
              </a:rPr>
              <a:t>CryptocurrencyMeToo</a:t>
            </a:r>
            <a:endParaRPr lang="en-US" sz="2000" b="1" dirty="0">
              <a:solidFill>
                <a:schemeClr val="bg1"/>
              </a:solidFill>
            </a:endParaRPr>
          </a:p>
          <a:p>
            <a:pPr algn="ctr"/>
            <a:r>
              <a:rPr lang="en-US" sz="2000" b="1" dirty="0">
                <a:solidFill>
                  <a:schemeClr val="bg1"/>
                </a:solidFill>
              </a:rPr>
              <a:t>SPACs</a:t>
            </a:r>
          </a:p>
        </p:txBody>
      </p:sp>
    </p:spTree>
    <p:extLst>
      <p:ext uri="{BB962C8B-B14F-4D97-AF65-F5344CB8AC3E}">
        <p14:creationId xmlns:p14="http://schemas.microsoft.com/office/powerpoint/2010/main" val="35678415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16386"/>
                                        </p:tgtEl>
                                        <p:attrNameLst>
                                          <p:attrName>style.visibility</p:attrName>
                                        </p:attrNameLst>
                                      </p:cBhvr>
                                      <p:to>
                                        <p:strVal val="visible"/>
                                      </p:to>
                                    </p:set>
                                    <p:anim calcmode="lin" valueType="num">
                                      <p:cBhvr additive="base">
                                        <p:cTn id="7" dur="500" fill="hold"/>
                                        <p:tgtEl>
                                          <p:spTgt spid="3216386"/>
                                        </p:tgtEl>
                                        <p:attrNameLst>
                                          <p:attrName>ppt_x</p:attrName>
                                        </p:attrNameLst>
                                      </p:cBhvr>
                                      <p:tavLst>
                                        <p:tav tm="0">
                                          <p:val>
                                            <p:strVal val="#ppt_x"/>
                                          </p:val>
                                        </p:tav>
                                        <p:tav tm="100000">
                                          <p:val>
                                            <p:strVal val="#ppt_x"/>
                                          </p:val>
                                        </p:tav>
                                      </p:tavLst>
                                    </p:anim>
                                    <p:anim calcmode="lin" valueType="num">
                                      <p:cBhvr additive="base">
                                        <p:cTn id="8" dur="500" fill="hold"/>
                                        <p:tgtEl>
                                          <p:spTgt spid="321638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6386" grpId="0" autoUpdateAnimBg="0"/>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62</a:t>
            </a:fld>
            <a:endParaRPr lang="en-US" sz="900"/>
          </a:p>
        </p:txBody>
      </p:sp>
      <p:sp>
        <p:nvSpPr>
          <p:cNvPr id="65541" name="Rectangle 2"/>
          <p:cNvSpPr>
            <a:spLocks noGrp="1" noChangeArrowheads="1"/>
          </p:cNvSpPr>
          <p:nvPr>
            <p:ph type="title" idx="4294967295"/>
          </p:nvPr>
        </p:nvSpPr>
        <p:spPr>
          <a:xfrm>
            <a:off x="1672544" y="42863"/>
            <a:ext cx="8787639" cy="860425"/>
          </a:xfrm>
        </p:spPr>
        <p:txBody>
          <a:bodyPr/>
          <a:lstStyle/>
          <a:p>
            <a:pPr algn="ctr"/>
            <a:r>
              <a:rPr lang="en-US" u="sng" dirty="0"/>
              <a:t>SUMMARY</a:t>
            </a:r>
            <a:endParaRPr lang="en-US" i="1" u="sng" dirty="0"/>
          </a:p>
        </p:txBody>
      </p:sp>
      <p:sp>
        <p:nvSpPr>
          <p:cNvPr id="1922051" name="Rectangle 3"/>
          <p:cNvSpPr>
            <a:spLocks noGrp="1" noChangeArrowheads="1"/>
          </p:cNvSpPr>
          <p:nvPr>
            <p:ph type="body" idx="4294967295"/>
          </p:nvPr>
        </p:nvSpPr>
        <p:spPr>
          <a:xfrm>
            <a:off x="448228" y="777875"/>
            <a:ext cx="11236270" cy="4652963"/>
          </a:xfrm>
        </p:spPr>
        <p:txBody>
          <a:bodyPr/>
          <a:lstStyle/>
          <a:p>
            <a:pPr>
              <a:lnSpc>
                <a:spcPct val="100000"/>
              </a:lnSpc>
            </a:pPr>
            <a:r>
              <a:rPr lang="en-US" sz="2800" b="1" dirty="0"/>
              <a:t>The P/C Insurance Industry Remains Strong, Stable, Sound   and Secure—</a:t>
            </a:r>
            <a:r>
              <a:rPr lang="en-US" sz="2800" b="1" i="1" dirty="0"/>
              <a:t>Strong Case for Continued  E&amp;S Growth</a:t>
            </a:r>
          </a:p>
          <a:p>
            <a:pPr>
              <a:lnSpc>
                <a:spcPct val="100000"/>
              </a:lnSpc>
            </a:pPr>
            <a:r>
              <a:rPr lang="en-US" sz="2800" b="1" dirty="0"/>
              <a:t>Worst-Case Scenarios Have, So Far, Been Averted</a:t>
            </a:r>
          </a:p>
          <a:p>
            <a:pPr>
              <a:lnSpc>
                <a:spcPct val="100000"/>
              </a:lnSpc>
            </a:pPr>
            <a:r>
              <a:rPr lang="en-US" sz="2800" b="1" dirty="0"/>
              <a:t>An Anticipated Acceleration in the Economic Recovery in the Second Half of 2021 Should Help Restore Most P/C Exposures to Pre-Pandemic Levels by mid-2022</a:t>
            </a:r>
          </a:p>
          <a:p>
            <a:pPr>
              <a:lnSpc>
                <a:spcPct val="100000"/>
              </a:lnSpc>
            </a:pPr>
            <a:r>
              <a:rPr lang="en-US" sz="2800" b="1" dirty="0"/>
              <a:t>Asset Price Volatility Will Persist and Low Interest Rates Will Pressure Investment Earnings for Years</a:t>
            </a:r>
          </a:p>
          <a:p>
            <a:pPr>
              <a:lnSpc>
                <a:spcPct val="100000"/>
              </a:lnSpc>
            </a:pPr>
            <a:r>
              <a:rPr lang="en-US" sz="2800" b="1" dirty="0"/>
              <a:t>COVID-19 Exposures Are Manageable with Headline Risk on BI and WC Issues</a:t>
            </a:r>
            <a:endParaRPr lang="en-US"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352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7700" name="Rectangle 4"/>
          <p:cNvSpPr>
            <a:spLocks noChangeArrowheads="1"/>
          </p:cNvSpPr>
          <p:nvPr/>
        </p:nvSpPr>
        <p:spPr bwMode="auto">
          <a:xfrm>
            <a:off x="1917700" y="3135280"/>
            <a:ext cx="8696325" cy="413651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 </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a:solidFill>
                  <a:srgbClr val="00B050"/>
                </a:solidFill>
              </a:rPr>
              <a:t>twitter.com/</a:t>
            </a:r>
            <a:r>
              <a:rPr lang="en-US" sz="3600" b="1" i="1" dirty="0" err="1">
                <a:solidFill>
                  <a:srgbClr val="00B050"/>
                </a:solidFill>
              </a:rPr>
              <a:t>bob_hartwig</a:t>
            </a:r>
            <a:endParaRPr lang="en-US" sz="3600" b="1" i="1" dirty="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For a copy of this presentation, email me at </a:t>
            </a:r>
            <a:r>
              <a:rPr lang="en-US" sz="3600" b="1" i="1" dirty="0">
                <a:solidFill>
                  <a:srgbClr val="FF0000"/>
                </a:solidFill>
                <a:hlinkClick r:id="rId3"/>
              </a:rPr>
              <a:t>robert.hartwig@moore.sc.edu</a:t>
            </a:r>
            <a:r>
              <a:rPr lang="en-US" sz="3600" b="1" i="1" dirty="0">
                <a:solidFill>
                  <a:srgbClr val="FF0000"/>
                </a:solidFill>
              </a:rPr>
              <a:t> or </a:t>
            </a:r>
            <a:endParaRPr lang="en-US" sz="3600" b="1" i="1" dirty="0">
              <a:solidFill>
                <a:srgbClr val="225A7A"/>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C00000"/>
                </a:solidFill>
              </a:rPr>
              <a:t>Download at</a:t>
            </a:r>
            <a:r>
              <a:rPr lang="en-US" sz="3600" b="1" i="1" dirty="0">
                <a:solidFill>
                  <a:srgbClr val="225A7A"/>
                </a:solidFill>
              </a:rPr>
              <a:t> </a:t>
            </a:r>
            <a:r>
              <a:rPr lang="en-US" sz="3600" b="1" i="1" dirty="0">
                <a:solidFill>
                  <a:srgbClr val="225A7A"/>
                </a:solidFill>
                <a:hlinkClick r:id="rId4"/>
              </a:rPr>
              <a:t>www.uscriskcenter.com</a:t>
            </a:r>
            <a:r>
              <a:rPr lang="en-US" sz="3600" b="1" i="1" dirty="0">
                <a:solidFill>
                  <a:srgbClr val="FF0000"/>
                </a:solidFill>
              </a:rPr>
              <a:t> </a:t>
            </a:r>
          </a:p>
          <a:p>
            <a:pPr algn="ctr" eaLnBrk="0" hangingPunct="0">
              <a:lnSpc>
                <a:spcPct val="90000"/>
              </a:lnSpc>
              <a:spcBef>
                <a:spcPct val="25000"/>
              </a:spcBef>
              <a:buClr>
                <a:schemeClr val="accent2"/>
              </a:buClr>
              <a:buFont typeface="Wingdings" pitchFamily="2" charset="2"/>
              <a:buNone/>
            </a:pPr>
            <a:endParaRPr lang="en-US" sz="3600" b="1" i="1" dirty="0">
              <a:solidFill>
                <a:srgbClr val="00B050"/>
              </a:solidFill>
            </a:endParaRPr>
          </a:p>
        </p:txBody>
      </p:sp>
      <p:sp>
        <p:nvSpPr>
          <p:cNvPr id="5" name="Date Placeholder 4"/>
          <p:cNvSpPr>
            <a:spLocks noGrp="1"/>
          </p:cNvSpPr>
          <p:nvPr>
            <p:ph type="dt" sz="half" idx="10"/>
          </p:nvPr>
        </p:nvSpPr>
        <p:spPr/>
        <p:txBody>
          <a:bodyPr/>
          <a:lstStyle/>
          <a:p>
            <a:pPr>
              <a:defRPr/>
            </a:pPr>
            <a:r>
              <a:rPr lang="en-US"/>
              <a:t>12/01/09 - 9pm</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63</a:t>
            </a:fld>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306480"/>
            <a:ext cx="7159752" cy="1828800"/>
          </a:xfrm>
          <a:prstGeom prst="rect">
            <a:avLst/>
          </a:prstGeom>
        </p:spPr>
      </p:pic>
    </p:spTree>
    <p:extLst>
      <p:ext uri="{BB962C8B-B14F-4D97-AF65-F5344CB8AC3E}">
        <p14:creationId xmlns:p14="http://schemas.microsoft.com/office/powerpoint/2010/main" val="38120920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0"/>
                                        </p:tgtEl>
                                        <p:attrNameLst>
                                          <p:attrName>style.visibility</p:attrName>
                                        </p:attrNameLst>
                                      </p:cBhvr>
                                      <p:to>
                                        <p:strVal val="visible"/>
                                      </p:to>
                                    </p:set>
                                    <p:animEffect transition="in" filter="fade">
                                      <p:cBhvr>
                                        <p:cTn id="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70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82" name="Rectangle 2"/>
          <p:cNvSpPr>
            <a:spLocks noGrp="1" noChangeArrowheads="1"/>
          </p:cNvSpPr>
          <p:nvPr>
            <p:ph type="title"/>
          </p:nvPr>
        </p:nvSpPr>
        <p:spPr>
          <a:xfrm>
            <a:off x="251429" y="289166"/>
            <a:ext cx="7066341" cy="860425"/>
          </a:xfrm>
        </p:spPr>
        <p:txBody>
          <a:bodyPr/>
          <a:lstStyle/>
          <a:p>
            <a:r>
              <a:rPr lang="en-US" dirty="0"/>
              <a:t>Percentage Point Change in P/C ROEs During Past Economic Downturns: 1971 - Present</a:t>
            </a:r>
          </a:p>
        </p:txBody>
      </p:sp>
      <p:sp>
        <p:nvSpPr>
          <p:cNvPr id="101379" name="Rectangle 105"/>
          <p:cNvSpPr>
            <a:spLocks noGrp="1" noChangeArrowheads="1"/>
          </p:cNvSpPr>
          <p:nvPr>
            <p:ph type="dt" sz="half" idx="10"/>
          </p:nvPr>
        </p:nvSpPr>
        <p:spPr>
          <a:noFill/>
        </p:spPr>
        <p:txBody>
          <a:bodyPr/>
          <a:lstStyle/>
          <a:p>
            <a:r>
              <a:rPr lang="en-US">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7</a:t>
            </a:fld>
            <a:endParaRPr lang="en-US">
              <a:solidFill>
                <a:srgbClr val="000000"/>
              </a:solidFill>
            </a:endParaRPr>
          </a:p>
        </p:txBody>
      </p:sp>
      <p:sp>
        <p:nvSpPr>
          <p:cNvPr id="101383" name="Rectangle 4"/>
          <p:cNvSpPr>
            <a:spLocks noChangeArrowheads="1"/>
          </p:cNvSpPr>
          <p:nvPr/>
        </p:nvSpPr>
        <p:spPr bwMode="auto">
          <a:xfrm>
            <a:off x="0" y="660865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rPr>
              <a:t>Source: USC Center for Risk and Uncertainty Management.</a:t>
            </a:r>
          </a:p>
        </p:txBody>
      </p:sp>
      <p:sp>
        <p:nvSpPr>
          <p:cNvPr id="101385" name="Rectangle 6"/>
          <p:cNvSpPr>
            <a:spLocks noChangeArrowheads="1"/>
          </p:cNvSpPr>
          <p:nvPr/>
        </p:nvSpPr>
        <p:spPr bwMode="black">
          <a:xfrm>
            <a:off x="295353" y="1614784"/>
            <a:ext cx="1668005" cy="44319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Percentage Point Change</a:t>
            </a:r>
          </a:p>
        </p:txBody>
      </p:sp>
      <p:graphicFrame>
        <p:nvGraphicFramePr>
          <p:cNvPr id="101378" name="Object 7"/>
          <p:cNvGraphicFramePr>
            <a:graphicFrameLocks noChangeAspect="1"/>
          </p:cNvGraphicFramePr>
          <p:nvPr>
            <p:extLst>
              <p:ext uri="{D42A27DB-BD31-4B8C-83A1-F6EECF244321}">
                <p14:modId xmlns:p14="http://schemas.microsoft.com/office/powerpoint/2010/main" val="925590900"/>
              </p:ext>
            </p:extLst>
          </p:nvPr>
        </p:nvGraphicFramePr>
        <p:xfrm>
          <a:off x="809276" y="2265377"/>
          <a:ext cx="9637712" cy="3775075"/>
        </p:xfrm>
        <a:graphic>
          <a:graphicData uri="http://schemas.openxmlformats.org/presentationml/2006/ole">
            <mc:AlternateContent xmlns:mc="http://schemas.openxmlformats.org/markup-compatibility/2006">
              <mc:Choice xmlns:v="urn:schemas-microsoft-com:vml" Requires="v">
                <p:oleObj name="Chart" r:id="rId3" imgW="9629599" imgH="3771900" progId="MSGraph.Chart.8">
                  <p:embed followColorScheme="full"/>
                </p:oleObj>
              </mc:Choice>
              <mc:Fallback>
                <p:oleObj name="Chart" r:id="rId3" imgW="9629599" imgH="3771900" progId="MSGraph.Chart.8">
                  <p:embed followColorScheme="full"/>
                  <p:pic>
                    <p:nvPicPr>
                      <p:cNvPr id="101378" name="Object 7"/>
                      <p:cNvPicPr>
                        <a:picLocks noChangeAspect="1" noChangeArrowheads="1"/>
                      </p:cNvPicPr>
                      <p:nvPr/>
                    </p:nvPicPr>
                    <p:blipFill>
                      <a:blip r:embed="rId4"/>
                      <a:srcRect/>
                      <a:stretch>
                        <a:fillRect/>
                      </a:stretch>
                    </p:blipFill>
                    <p:spPr bwMode="auto">
                      <a:xfrm>
                        <a:off x="809276" y="2265377"/>
                        <a:ext cx="9637712" cy="377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4"/>
          <p:cNvSpPr>
            <a:spLocks noChangeArrowheads="1"/>
          </p:cNvSpPr>
          <p:nvPr/>
        </p:nvSpPr>
        <p:spPr bwMode="auto">
          <a:xfrm>
            <a:off x="0" y="609549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tabLst>
                <a:tab pos="112713" algn="r"/>
              </a:tabLst>
            </a:pPr>
            <a:r>
              <a:rPr lang="en-US" sz="1100" dirty="0"/>
              <a:t>*2000-2001 decline impacted by 9/11 losses.</a:t>
            </a:r>
          </a:p>
          <a:p>
            <a:pPr marL="63500" indent="-63500" eaLnBrk="0" hangingPunct="0">
              <a:lnSpc>
                <a:spcPct val="90000"/>
              </a:lnSpc>
              <a:buClr>
                <a:schemeClr val="accent2"/>
              </a:buClr>
              <a:tabLst>
                <a:tab pos="112713" algn="r"/>
              </a:tabLst>
            </a:pPr>
            <a:r>
              <a:rPr lang="en-US" sz="1100" dirty="0"/>
              <a:t>**As of Q3 2020 vs. annualized Q3 2019 figure</a:t>
            </a:r>
          </a:p>
        </p:txBody>
      </p:sp>
      <p:sp>
        <p:nvSpPr>
          <p:cNvPr id="14" name="Rectangle 5"/>
          <p:cNvSpPr>
            <a:spLocks noChangeArrowheads="1"/>
          </p:cNvSpPr>
          <p:nvPr/>
        </p:nvSpPr>
        <p:spPr bwMode="blackWhite">
          <a:xfrm>
            <a:off x="7718156" y="814167"/>
            <a:ext cx="3927395" cy="1597735"/>
          </a:xfrm>
          <a:prstGeom prst="rect">
            <a:avLst/>
          </a:prstGeom>
          <a:solidFill>
            <a:srgbClr val="FF0000"/>
          </a:soli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Change in P/C ROE During Past </a:t>
            </a:r>
            <a:r>
              <a:rPr lang="en-US" b="1" u="sng" dirty="0">
                <a:solidFill>
                  <a:srgbClr val="FFFFFF"/>
                </a:solidFill>
              </a:rPr>
              <a:t>Economic Downturns (pre-</a:t>
            </a:r>
            <a:r>
              <a:rPr lang="en-US" b="1" u="sng" dirty="0" err="1">
                <a:solidFill>
                  <a:srgbClr val="FFFFFF"/>
                </a:solidFill>
              </a:rPr>
              <a:t>Covid</a:t>
            </a:r>
            <a:r>
              <a:rPr lang="en-US" b="1" u="sng" dirty="0">
                <a:solidFill>
                  <a:srgbClr val="FFFFFF"/>
                </a:solidFill>
              </a:rPr>
              <a:t>)</a:t>
            </a:r>
          </a:p>
          <a:p>
            <a:pPr algn="ctr">
              <a:lnSpc>
                <a:spcPct val="95000"/>
              </a:lnSpc>
              <a:spcBef>
                <a:spcPct val="25000"/>
              </a:spcBef>
            </a:pPr>
            <a:r>
              <a:rPr lang="en-US" b="1" dirty="0">
                <a:solidFill>
                  <a:srgbClr val="FFFFFF"/>
                </a:solidFill>
              </a:rPr>
              <a:t>Avg.: -4.5% (-4.0% ex. 2000-01)</a:t>
            </a:r>
          </a:p>
          <a:p>
            <a:pPr algn="ctr">
              <a:lnSpc>
                <a:spcPct val="95000"/>
              </a:lnSpc>
              <a:spcBef>
                <a:spcPct val="25000"/>
              </a:spcBef>
            </a:pPr>
            <a:r>
              <a:rPr lang="en-US" b="1" dirty="0">
                <a:solidFill>
                  <a:srgbClr val="FFFFFF"/>
                </a:solidFill>
              </a:rPr>
              <a:t>Median: -5.0% (-3.0% ex. 2000-01)</a:t>
            </a:r>
            <a:endParaRPr lang="pt-BR" b="1" dirty="0">
              <a:solidFill>
                <a:srgbClr val="FFFFFF"/>
              </a:solidFill>
            </a:endParaRPr>
          </a:p>
        </p:txBody>
      </p:sp>
      <p:sp>
        <p:nvSpPr>
          <p:cNvPr id="16" name="Rectangle 5"/>
          <p:cNvSpPr>
            <a:spLocks noChangeArrowheads="1"/>
          </p:cNvSpPr>
          <p:nvPr/>
        </p:nvSpPr>
        <p:spPr bwMode="blackWhite">
          <a:xfrm>
            <a:off x="8540151" y="3983882"/>
            <a:ext cx="3395823" cy="1597735"/>
          </a:xfrm>
          <a:prstGeom prst="rect">
            <a:avLst/>
          </a:prstGeom>
          <a:solidFill>
            <a:srgbClr val="FF0000"/>
          </a:soli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COVID-19’s economic and financial market impact helped drive down industry ROEs but well within the range of expectation based on history</a:t>
            </a:r>
            <a:endParaRPr lang="pt-BR" b="1" dirty="0">
              <a:solidFill>
                <a:srgbClr val="FFFFFF"/>
              </a:solidFill>
            </a:endParaRPr>
          </a:p>
        </p:txBody>
      </p:sp>
    </p:spTree>
    <p:extLst>
      <p:ext uri="{BB962C8B-B14F-4D97-AF65-F5344CB8AC3E}">
        <p14:creationId xmlns:p14="http://schemas.microsoft.com/office/powerpoint/2010/main" val="17930520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1493839" y="1192216"/>
          <a:ext cx="8915401" cy="5889625"/>
        </p:xfrm>
        <a:graphic>
          <a:graphicData uri="http://schemas.openxmlformats.org/presentationml/2006/ole">
            <mc:AlternateContent xmlns:mc="http://schemas.openxmlformats.org/markup-compatibility/2006">
              <mc:Choice xmlns:v="urn:schemas-microsoft-com:vml" Requires="v">
                <p:oleObj name="Chart" r:id="rId4" imgW="8267674" imgH="5505519" progId="MSGraph.Chart.8">
                  <p:embed followColorScheme="full"/>
                </p:oleObj>
              </mc:Choice>
              <mc:Fallback>
                <p:oleObj name="Chart" r:id="rId4" imgW="8267674" imgH="5505519" progId="MSGraph.Chart.8">
                  <p:embed followColorScheme="full"/>
                  <p:pic>
                    <p:nvPicPr>
                      <p:cNvPr id="16386" name="Object 2"/>
                      <p:cNvPicPr>
                        <a:picLocks noChangeAspect="1" noChangeArrowheads="1"/>
                      </p:cNvPicPr>
                      <p:nvPr/>
                    </p:nvPicPr>
                    <p:blipFill>
                      <a:blip r:embed="rId5"/>
                      <a:srcRect/>
                      <a:stretch>
                        <a:fillRect/>
                      </a:stretch>
                    </p:blipFill>
                    <p:spPr bwMode="auto">
                      <a:xfrm>
                        <a:off x="1493839" y="1192216"/>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148340" y="-86338"/>
            <a:ext cx="11299372" cy="1143000"/>
          </a:xfrm>
        </p:spPr>
        <p:txBody>
          <a:bodyPr/>
          <a:lstStyle/>
          <a:p>
            <a:r>
              <a:rPr lang="en-US" dirty="0">
                <a:latin typeface="Arial" panose="020B0604020202020204" pitchFamily="34" charset="0"/>
              </a:rPr>
              <a:t>P/C Insurance ROE vs. Fortune 500, 1975–2020E*</a:t>
            </a:r>
          </a:p>
        </p:txBody>
      </p:sp>
      <p:sp>
        <p:nvSpPr>
          <p:cNvPr id="16388" name="Rectangle 4"/>
          <p:cNvSpPr>
            <a:spLocks noChangeArrowheads="1"/>
          </p:cNvSpPr>
          <p:nvPr/>
        </p:nvSpPr>
        <p:spPr bwMode="auto">
          <a:xfrm>
            <a:off x="96448" y="6251343"/>
            <a:ext cx="11403156" cy="57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050" dirty="0">
                <a:solidFill>
                  <a:srgbClr val="000000"/>
                </a:solidFill>
              </a:rPr>
              <a:t>*2020 Fortune 500 figure is an estimate.  P/C figure is actual through Q3 2020.</a:t>
            </a:r>
          </a:p>
          <a:p>
            <a:r>
              <a:rPr lang="en-US" sz="1050" dirty="0">
                <a:solidFill>
                  <a:srgbClr val="000000"/>
                </a:solidFill>
              </a:rPr>
              <a:t>Profitability =  P/C insurer ROEs. 2011-20 figures are estimates based on ROAS data. Note: Data for 2008-2014 exclude mortgage and financial guaranty insurers.</a:t>
            </a:r>
          </a:p>
          <a:p>
            <a:r>
              <a:rPr lang="en-US" sz="1050" dirty="0">
                <a:solidFill>
                  <a:srgbClr val="000000"/>
                </a:solidFill>
              </a:rPr>
              <a:t>Source: NAIC, ISO, </a:t>
            </a:r>
            <a:r>
              <a:rPr lang="en-US" sz="1050" i="1" dirty="0">
                <a:solidFill>
                  <a:srgbClr val="000000"/>
                </a:solidFill>
              </a:rPr>
              <a:t>Fortune</a:t>
            </a:r>
            <a:r>
              <a:rPr lang="en-US" sz="1050" dirty="0">
                <a:solidFill>
                  <a:srgbClr val="000000"/>
                </a:solidFill>
              </a:rPr>
              <a:t>.</a:t>
            </a:r>
          </a:p>
        </p:txBody>
      </p:sp>
      <p:sp>
        <p:nvSpPr>
          <p:cNvPr id="16390" name="AutoShape 7"/>
          <p:cNvSpPr>
            <a:spLocks noChangeArrowheads="1"/>
          </p:cNvSpPr>
          <p:nvPr/>
        </p:nvSpPr>
        <p:spPr bwMode="auto">
          <a:xfrm>
            <a:off x="2733680"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4543981" y="1344153"/>
            <a:ext cx="1479550" cy="381000"/>
          </a:xfrm>
          <a:prstGeom prst="wedgeRectCallout">
            <a:avLst>
              <a:gd name="adj1" fmla="val -53171"/>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5345339" y="2091388"/>
            <a:ext cx="1677988" cy="381000"/>
          </a:xfrm>
          <a:prstGeom prst="wedgeRectCallout">
            <a:avLst>
              <a:gd name="adj1" fmla="val -6649"/>
              <a:gd name="adj2" fmla="val 27405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000000"/>
                </a:solidFill>
              </a:rPr>
              <a:t>1997:11.6%</a:t>
            </a:r>
            <a:endParaRPr lang="en-US" sz="1200" dirty="0">
              <a:solidFill>
                <a:srgbClr val="000000"/>
              </a:solidFill>
            </a:endParaRPr>
          </a:p>
        </p:txBody>
      </p:sp>
      <p:sp>
        <p:nvSpPr>
          <p:cNvPr id="16396" name="AutoShape 13"/>
          <p:cNvSpPr>
            <a:spLocks noChangeArrowheads="1"/>
          </p:cNvSpPr>
          <p:nvPr/>
        </p:nvSpPr>
        <p:spPr bwMode="auto">
          <a:xfrm>
            <a:off x="7390061" y="2092719"/>
            <a:ext cx="1422400" cy="381000"/>
          </a:xfrm>
          <a:prstGeom prst="wedgeRectCallout">
            <a:avLst>
              <a:gd name="adj1" fmla="val -31755"/>
              <a:gd name="adj2" fmla="val 22310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000000"/>
                </a:solidFill>
              </a:rPr>
              <a:t>2006:12.7%</a:t>
            </a:r>
            <a:endParaRPr lang="en-US" sz="1200" dirty="0">
              <a:solidFill>
                <a:srgbClr val="000000"/>
              </a:solidFill>
            </a:endParaRPr>
          </a:p>
        </p:txBody>
      </p:sp>
      <p:sp>
        <p:nvSpPr>
          <p:cNvPr id="16401" name="AutoShape 18"/>
          <p:cNvSpPr>
            <a:spLocks noChangeArrowheads="1"/>
          </p:cNvSpPr>
          <p:nvPr/>
        </p:nvSpPr>
        <p:spPr bwMode="auto">
          <a:xfrm>
            <a:off x="3995960" y="5187220"/>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000000"/>
                </a:solidFill>
              </a:rPr>
              <a:t>1984: 1.8%</a:t>
            </a:r>
            <a:endParaRPr lang="en-US" sz="1200" dirty="0">
              <a:solidFill>
                <a:srgbClr val="000000"/>
              </a:solidFill>
            </a:endParaRPr>
          </a:p>
        </p:txBody>
      </p:sp>
      <p:sp>
        <p:nvSpPr>
          <p:cNvPr id="16402" name="AutoShape 19"/>
          <p:cNvSpPr>
            <a:spLocks noChangeArrowheads="1"/>
          </p:cNvSpPr>
          <p:nvPr/>
        </p:nvSpPr>
        <p:spPr bwMode="auto">
          <a:xfrm>
            <a:off x="5489192" y="5204480"/>
            <a:ext cx="1357625" cy="347410"/>
          </a:xfrm>
          <a:prstGeom prst="wedgeRectCallout">
            <a:avLst>
              <a:gd name="adj1" fmla="val -54228"/>
              <a:gd name="adj2" fmla="val -24063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000000"/>
                </a:solidFill>
              </a:rPr>
              <a:t>1992: 4.5%</a:t>
            </a:r>
            <a:endParaRPr lang="en-US" sz="1200" dirty="0">
              <a:solidFill>
                <a:srgbClr val="000000"/>
              </a:solidFill>
            </a:endParaRPr>
          </a:p>
        </p:txBody>
      </p:sp>
      <p:sp>
        <p:nvSpPr>
          <p:cNvPr id="16403" name="AutoShape 20"/>
          <p:cNvSpPr>
            <a:spLocks noChangeArrowheads="1"/>
          </p:cNvSpPr>
          <p:nvPr/>
        </p:nvSpPr>
        <p:spPr bwMode="auto">
          <a:xfrm>
            <a:off x="7324745" y="5217283"/>
            <a:ext cx="1600200" cy="381000"/>
          </a:xfrm>
          <a:prstGeom prst="wedgeRectCallout">
            <a:avLst>
              <a:gd name="adj1" fmla="val -68711"/>
              <a:gd name="adj2" fmla="val -2815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000000"/>
                </a:solidFill>
              </a:rPr>
              <a:t>2001: -1.2%</a:t>
            </a:r>
            <a:endParaRPr lang="en-US" sz="1200" dirty="0">
              <a:solidFill>
                <a:srgbClr val="000000"/>
              </a:solidFill>
            </a:endParaRPr>
          </a:p>
        </p:txBody>
      </p:sp>
      <p:sp>
        <p:nvSpPr>
          <p:cNvPr id="16408" name="Rectangle 7"/>
          <p:cNvSpPr>
            <a:spLocks noChangeArrowheads="1"/>
          </p:cNvSpPr>
          <p:nvPr/>
        </p:nvSpPr>
        <p:spPr bwMode="black">
          <a:xfrm>
            <a:off x="1709743"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2394093" y="5166986"/>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8872513" y="2118962"/>
            <a:ext cx="879475" cy="660400"/>
          </a:xfrm>
          <a:prstGeom prst="wedgeRectCallout">
            <a:avLst>
              <a:gd name="adj1" fmla="val -46799"/>
              <a:gd name="adj2" fmla="val 1803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2013 9.8%</a:t>
            </a:r>
          </a:p>
        </p:txBody>
      </p:sp>
      <p:sp>
        <p:nvSpPr>
          <p:cNvPr id="19" name="AutoShape 8"/>
          <p:cNvSpPr>
            <a:spLocks noChangeArrowheads="1"/>
          </p:cNvSpPr>
          <p:nvPr/>
        </p:nvSpPr>
        <p:spPr bwMode="blackWhite">
          <a:xfrm>
            <a:off x="9287826" y="4871975"/>
            <a:ext cx="1101604" cy="620048"/>
          </a:xfrm>
          <a:prstGeom prst="wedgeRectCallout">
            <a:avLst>
              <a:gd name="adj1" fmla="val -22333"/>
              <a:gd name="adj2" fmla="val -105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2017 5.0%</a:t>
            </a:r>
          </a:p>
        </p:txBody>
      </p:sp>
      <p:sp>
        <p:nvSpPr>
          <p:cNvPr id="22" name="AutoShape 8"/>
          <p:cNvSpPr>
            <a:spLocks noChangeArrowheads="1"/>
          </p:cNvSpPr>
          <p:nvPr/>
        </p:nvSpPr>
        <p:spPr bwMode="blackWhite">
          <a:xfrm>
            <a:off x="10593073" y="4306684"/>
            <a:ext cx="854639" cy="612539"/>
          </a:xfrm>
          <a:prstGeom prst="wedgeRectCallout">
            <a:avLst>
              <a:gd name="adj1" fmla="val -96666"/>
              <a:gd name="adj2" fmla="val -8369"/>
            </a:avLst>
          </a:prstGeom>
          <a:solidFill>
            <a:srgbClr val="225A7A"/>
          </a:soli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00"/>
                </a:solidFill>
              </a:rPr>
              <a:t>2020E 4.1%</a:t>
            </a:r>
          </a:p>
        </p:txBody>
      </p:sp>
      <p:sp>
        <p:nvSpPr>
          <p:cNvPr id="2" name="TextBox 1"/>
          <p:cNvSpPr txBox="1"/>
          <p:nvPr/>
        </p:nvSpPr>
        <p:spPr>
          <a:xfrm>
            <a:off x="9621122" y="506221"/>
            <a:ext cx="2392022" cy="923330"/>
          </a:xfrm>
          <a:prstGeom prst="rect">
            <a:avLst/>
          </a:prstGeom>
          <a:noFill/>
          <a:ln>
            <a:solidFill>
              <a:srgbClr val="225A7A"/>
            </a:solidFill>
          </a:ln>
        </p:spPr>
        <p:txBody>
          <a:bodyPr wrap="square" rtlCol="0">
            <a:spAutoFit/>
          </a:bodyPr>
          <a:lstStyle/>
          <a:p>
            <a:pPr algn="ctr"/>
            <a:r>
              <a:rPr lang="en-US" b="1" u="sng" dirty="0"/>
              <a:t>Average: 1975-2019 </a:t>
            </a:r>
          </a:p>
          <a:p>
            <a:pPr algn="ctr"/>
            <a:r>
              <a:rPr lang="en-US" b="1" dirty="0">
                <a:solidFill>
                  <a:srgbClr val="C00000"/>
                </a:solidFill>
              </a:rPr>
              <a:t>Fortune 500: 13.3%</a:t>
            </a:r>
          </a:p>
          <a:p>
            <a:pPr algn="ctr"/>
            <a:r>
              <a:rPr lang="en-US" b="1" dirty="0">
                <a:solidFill>
                  <a:srgbClr val="225A7A"/>
                </a:solidFill>
              </a:rPr>
              <a:t>P/C Insurance: 9.0%</a:t>
            </a:r>
          </a:p>
        </p:txBody>
      </p:sp>
      <p:sp>
        <p:nvSpPr>
          <p:cNvPr id="20" name="AutoShape 8"/>
          <p:cNvSpPr>
            <a:spLocks noChangeArrowheads="1"/>
          </p:cNvSpPr>
          <p:nvPr/>
        </p:nvSpPr>
        <p:spPr bwMode="blackWhite">
          <a:xfrm>
            <a:off x="10724255" y="2961637"/>
            <a:ext cx="1003743" cy="612539"/>
          </a:xfrm>
          <a:prstGeom prst="wedgeRectCallout">
            <a:avLst>
              <a:gd name="adj1" fmla="val -94738"/>
              <a:gd name="adj2" fmla="val -1645"/>
            </a:avLst>
          </a:prstGeom>
          <a:solidFill>
            <a:srgbClr val="C00000"/>
          </a:soli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00"/>
                </a:solidFill>
              </a:rPr>
              <a:t>2020E* 13.0%</a:t>
            </a:r>
          </a:p>
        </p:txBody>
      </p:sp>
    </p:spTree>
    <p:custDataLst>
      <p:tags r:id="rId1"/>
    </p:custDataLst>
    <p:extLst>
      <p:ext uri="{BB962C8B-B14F-4D97-AF65-F5344CB8AC3E}">
        <p14:creationId xmlns:p14="http://schemas.microsoft.com/office/powerpoint/2010/main" val="40266686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2105025" y="2467697"/>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Profitability &amp; Politics</a:t>
            </a:r>
          </a:p>
        </p:txBody>
      </p:sp>
      <p:sp>
        <p:nvSpPr>
          <p:cNvPr id="151556" name="Rectangle 4"/>
          <p:cNvSpPr>
            <a:spLocks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9</a:t>
            </a:fld>
            <a:endParaRPr lang="en-US" sz="900">
              <a:solidFill>
                <a:schemeClr val="bg1"/>
              </a:solidFill>
            </a:endParaRPr>
          </a:p>
        </p:txBody>
      </p:sp>
      <p:sp>
        <p:nvSpPr>
          <p:cNvPr id="10" name="Rectangle 8"/>
          <p:cNvSpPr>
            <a:spLocks noChangeArrowheads="1"/>
          </p:cNvSpPr>
          <p:nvPr/>
        </p:nvSpPr>
        <p:spPr bwMode="auto">
          <a:xfrm>
            <a:off x="1973199" y="4919936"/>
            <a:ext cx="784271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How Is Profitability Affected by the President’s Political Party?</a:t>
            </a:r>
          </a:p>
        </p:txBody>
      </p:sp>
    </p:spTree>
    <p:extLst>
      <p:ext uri="{BB962C8B-B14F-4D97-AF65-F5344CB8AC3E}">
        <p14:creationId xmlns:p14="http://schemas.microsoft.com/office/powerpoint/2010/main" val="134558081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338458</TotalTime>
  <Words>6201</Words>
  <Application>Microsoft Office PowerPoint</Application>
  <PresentationFormat>Widescreen</PresentationFormat>
  <Paragraphs>685</Paragraphs>
  <Slides>63</Slides>
  <Notes>58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0" baseType="lpstr">
      <vt:lpstr>Arial</vt:lpstr>
      <vt:lpstr>Arial </vt:lpstr>
      <vt:lpstr>Arial Narrow</vt:lpstr>
      <vt:lpstr>Verdana</vt:lpstr>
      <vt:lpstr>Wingdings</vt:lpstr>
      <vt:lpstr>Default Design</vt:lpstr>
      <vt:lpstr>Chart</vt:lpstr>
      <vt:lpstr>The State of the P/C            Insurance Industry:  Emerging from the COVID Era</vt:lpstr>
      <vt:lpstr>PowerPoint Presentation</vt:lpstr>
      <vt:lpstr>PowerPoint Presentation</vt:lpstr>
      <vt:lpstr>Policyholder Surplus (Capacity),  2006:Q4–2020:Q3</vt:lpstr>
      <vt:lpstr>P/C Industry Net Income After Taxes, 1991–2020E*</vt:lpstr>
      <vt:lpstr>ROE: Property/Casualty Insurance by Major Event, 1987–2020:Q3*</vt:lpstr>
      <vt:lpstr>Percentage Point Change in P/C ROEs During Past Economic Downturns: 1971 - Present</vt:lpstr>
      <vt:lpstr>P/C Insurance ROE vs. Fortune 500, 1975–2020E*</vt:lpstr>
      <vt:lpstr>Profitability &amp; Politics</vt:lpstr>
      <vt:lpstr>PowerPoint Presentation</vt:lpstr>
      <vt:lpstr>PowerPoint Presentation</vt:lpstr>
      <vt:lpstr>PowerPoint Presentation</vt:lpstr>
      <vt:lpstr>Net Premium Growth (All P/C Lines): Annual Change, 1971—2020:Q3</vt:lpstr>
      <vt:lpstr>2020 Pre- vs. Post-COVID Growth Expectations for P/C Insurance: From Modest to Miserly</vt:lpstr>
      <vt:lpstr>P/C Insurance Industry Combined Ratio, 2001–2020:Q3*</vt:lpstr>
      <vt:lpstr>How Have Actual Results Differed from Reality?  A Review of Early Predictions of COVID’s Impact on Insurers </vt:lpstr>
      <vt:lpstr>Potential Impacts of COVID-19 on Written Premium in 2020, by Key Line</vt:lpstr>
      <vt:lpstr>Potential Impacts of COVID-19 on LOSSES in 2020, by Key Line</vt:lpstr>
      <vt:lpstr>COVID-19 Announced Losses vs. Top-Down Industry Estimates (as of May 12, 2020)</vt:lpstr>
      <vt:lpstr>PowerPoint Presentation</vt:lpstr>
      <vt:lpstr>BUT… There Is No Questions that the Economic Consequences of COVID Are Massive and Ongoing</vt:lpstr>
      <vt:lpstr>Viral Outbreaks Are Not An Insurable Risk</vt:lpstr>
      <vt:lpstr>Estimated Monthly U.S. Business Interruption Coronavirus Losses for Small Business—Potential Range (&lt;100 Employees; $Bill)</vt:lpstr>
      <vt:lpstr>PowerPoint Presentation</vt:lpstr>
      <vt:lpstr>Government Mandated Business Closures Were the Real Black Swan, Not the Coronavirus</vt:lpstr>
      <vt:lpstr>PowerPoint Presentation</vt:lpstr>
      <vt:lpstr>COVID’s Impact on DPW Growth for Largest P/C Lines: First 9-Mos. 2020 and 2019 vs. Same Period Previous Year</vt:lpstr>
      <vt:lpstr>Personal Auto Claim Frequency Trends Significantly Impacted by COVID: Q2 and Q3 2020 vs. Q2 and Q3 2019</vt:lpstr>
      <vt:lpstr>Surplus Lines Growth</vt:lpstr>
      <vt:lpstr>U.S. Surplus Lines Premium, 2016–2019</vt:lpstr>
      <vt:lpstr>California Surplus Lines Premium, 2005–2020</vt:lpstr>
      <vt:lpstr>CA Surplus Lines: Number and Average Value of Transaction, 2005-2020</vt:lpstr>
      <vt:lpstr>PowerPoint Presentation</vt:lpstr>
      <vt:lpstr>PowerPoint Presentation</vt:lpstr>
      <vt:lpstr>PowerPoint Presentation</vt:lpstr>
      <vt:lpstr>U.S. Inflation-Adjusted Insured Cat Losses</vt:lpstr>
      <vt:lpstr>Top 20 Most Costly Disasters in U.S. History—Katrina Still Ranks #1</vt:lpstr>
      <vt:lpstr>PowerPoint Presentation</vt:lpstr>
      <vt:lpstr>CAT Bond Issuance and Risk Capital Outstanding, 2010 – 2020 </vt:lpstr>
      <vt:lpstr>INVESTMENTS:  THE NEW REALITY</vt:lpstr>
      <vt:lpstr>Property/Casualty Insurance Industry Investment Income: 2000–2020E</vt:lpstr>
      <vt:lpstr>Net Investment Yield on Property/Casualty Insurance Invested Assets, 2007–2020F*</vt:lpstr>
      <vt:lpstr>US Treasury Security Yields: A Long Downward Trend, 1990–2020*</vt:lpstr>
      <vt:lpstr>THE ECONOMY</vt:lpstr>
      <vt:lpstr>Length of US Business Cycles, 1929-Present*</vt:lpstr>
      <vt:lpstr>US Real GDP Growth*</vt:lpstr>
      <vt:lpstr>The Economy Drives P/C Insurance Industry Premiums: 2006:Q1–2020:Q3*           Direct Premium Growth (All P/C Lines) vs. Nominal GDP: Quarterly Y-o-Y Pct. Change</vt:lpstr>
      <vt:lpstr>Unemployment Rate: Jan. 2019 – Dec. 2020</vt:lpstr>
      <vt:lpstr>US Unemployment Rate Forecast: 2007:Q1–2022:Q4</vt:lpstr>
      <vt:lpstr>U.S. National Debt, 1966 – 2020:Q3</vt:lpstr>
      <vt:lpstr>PowerPoint Presentation</vt:lpstr>
      <vt:lpstr>PowerPoint Presentation</vt:lpstr>
      <vt:lpstr>CIAB: Average Commercial Rate Change, All Lines, 2011:Q1–2020:Q3*</vt:lpstr>
      <vt:lpstr>Change in Commercial Rate Renewals, by Line: 2020:Q3</vt:lpstr>
      <vt:lpstr>PowerPoint Presentation</vt:lpstr>
      <vt:lpstr>Weekly Number of COVID-Related Lawsuits Filed: (Weeks Ending Mar. 16, 2020 to Dec. 7, 2020)  [Latest Available]</vt:lpstr>
      <vt:lpstr>Coverage Sought in COVID-Related Lawsuits: (Total through Dec. 7, 2020) [Latest Available]</vt:lpstr>
      <vt:lpstr>Average Jury Awards, 1999 – 2018 (latest available)</vt:lpstr>
      <vt:lpstr>Average and Median Jury Awards,  2018 (latest available)</vt:lpstr>
      <vt:lpstr>The Nation’s Judicial Hellholes: 2019 – 2020  </vt:lpstr>
      <vt:lpstr>Shareholder Class Action Lawsuits*</vt:lpstr>
      <vt:lpstr>SUMMARY</vt:lpstr>
      <vt:lpstr>PowerPoint Presentation</vt:lpstr>
    </vt:vector>
  </TitlesOfParts>
  <Company>insurance information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Erin Reagan</cp:lastModifiedBy>
  <cp:revision>6917</cp:revision>
  <cp:lastPrinted>2016-04-12T19:39:56Z</cp:lastPrinted>
  <dcterms:modified xsi:type="dcterms:W3CDTF">2021-02-10T01:42:23Z</dcterms:modified>
</cp:coreProperties>
</file>